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82" r:id="rId2"/>
    <p:sldId id="330" r:id="rId3"/>
    <p:sldId id="331" r:id="rId4"/>
    <p:sldId id="308" r:id="rId5"/>
    <p:sldId id="310" r:id="rId6"/>
    <p:sldId id="309" r:id="rId7"/>
    <p:sldId id="311" r:id="rId8"/>
    <p:sldId id="312" r:id="rId9"/>
    <p:sldId id="313" r:id="rId10"/>
    <p:sldId id="314" r:id="rId11"/>
    <p:sldId id="285" r:id="rId12"/>
    <p:sldId id="315" r:id="rId13"/>
    <p:sldId id="287" r:id="rId14"/>
    <p:sldId id="290" r:id="rId15"/>
    <p:sldId id="316" r:id="rId16"/>
    <p:sldId id="291" r:id="rId17"/>
    <p:sldId id="292" r:id="rId18"/>
    <p:sldId id="300" r:id="rId19"/>
    <p:sldId id="317" r:id="rId20"/>
    <p:sldId id="318" r:id="rId21"/>
    <p:sldId id="319" r:id="rId22"/>
    <p:sldId id="257" r:id="rId23"/>
    <p:sldId id="320" r:id="rId24"/>
    <p:sldId id="322" r:id="rId25"/>
    <p:sldId id="323" r:id="rId26"/>
    <p:sldId id="324" r:id="rId27"/>
    <p:sldId id="325" r:id="rId28"/>
    <p:sldId id="327" r:id="rId29"/>
    <p:sldId id="296" r:id="rId30"/>
    <p:sldId id="275" r:id="rId31"/>
    <p:sldId id="281" r:id="rId32"/>
  </p:sldIdLst>
  <p:sldSz cx="9144000" cy="6858000" type="screen4x3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08" autoAdjust="0"/>
    <p:restoredTop sz="94660"/>
  </p:normalViewPr>
  <p:slideViewPr>
    <p:cSldViewPr>
      <p:cViewPr>
        <p:scale>
          <a:sx n="70" d="100"/>
          <a:sy n="70" d="100"/>
        </p:scale>
        <p:origin x="-128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A54DF1-9816-4341-BAFC-1B1527EAD321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210F8F1-72CC-3E4B-9DF5-D102F1F5033F}">
      <dgm:prSet phldrT="[Text]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2F2B20"/>
              </a:solidFill>
            </a:rPr>
            <a:t>National Target</a:t>
          </a:r>
          <a:endParaRPr lang="en-US" b="1" dirty="0">
            <a:solidFill>
              <a:srgbClr val="2F2B20"/>
            </a:solidFill>
          </a:endParaRPr>
        </a:p>
      </dgm:t>
    </dgm:pt>
    <dgm:pt modelId="{AA79ADBF-501B-C444-8036-ACB9712D2232}" type="parTrans" cxnId="{0DDC44E7-BAB9-FC45-9E06-EB8DAAC3DD06}">
      <dgm:prSet/>
      <dgm:spPr/>
      <dgm:t>
        <a:bodyPr/>
        <a:lstStyle/>
        <a:p>
          <a:endParaRPr lang="en-US"/>
        </a:p>
      </dgm:t>
    </dgm:pt>
    <dgm:pt modelId="{046DCF68-6A30-C243-B219-80B35B737331}" type="sibTrans" cxnId="{0DDC44E7-BAB9-FC45-9E06-EB8DAAC3DD06}">
      <dgm:prSet/>
      <dgm:spPr/>
      <dgm:t>
        <a:bodyPr/>
        <a:lstStyle/>
        <a:p>
          <a:endParaRPr lang="en-US"/>
        </a:p>
      </dgm:t>
    </dgm:pt>
    <dgm:pt modelId="{A5DF18CF-7688-B64F-A9E0-F9F6C9D3C694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/>
            <a:t> </a:t>
          </a:r>
          <a:r>
            <a:rPr lang="en-US" b="1" dirty="0" smtClean="0">
              <a:solidFill>
                <a:srgbClr val="2F2B20"/>
              </a:solidFill>
            </a:rPr>
            <a:t>Source of Revenue</a:t>
          </a:r>
          <a:endParaRPr lang="en-US" b="1" dirty="0">
            <a:solidFill>
              <a:srgbClr val="2F2B20"/>
            </a:solidFill>
          </a:endParaRPr>
        </a:p>
      </dgm:t>
    </dgm:pt>
    <dgm:pt modelId="{38AA9C06-CFC5-D64F-BC96-3D110FA235A3}" type="parTrans" cxnId="{A57AEB25-493E-E343-B8FD-69E174023966}">
      <dgm:prSet/>
      <dgm:spPr/>
      <dgm:t>
        <a:bodyPr/>
        <a:lstStyle/>
        <a:p>
          <a:endParaRPr lang="en-US"/>
        </a:p>
      </dgm:t>
    </dgm:pt>
    <dgm:pt modelId="{486F6F90-1C41-C54C-8C1E-F1C0D8833E76}" type="sibTrans" cxnId="{A57AEB25-493E-E343-B8FD-69E174023966}">
      <dgm:prSet/>
      <dgm:spPr/>
      <dgm:t>
        <a:bodyPr/>
        <a:lstStyle/>
        <a:p>
          <a:endParaRPr lang="en-US"/>
        </a:p>
      </dgm:t>
    </dgm:pt>
    <dgm:pt modelId="{848B8238-1A2B-384B-8204-DE53937343F0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Product and Process Efficiency</a:t>
          </a:r>
          <a:endParaRPr lang="en-US" b="1" dirty="0">
            <a:solidFill>
              <a:schemeClr val="tx1"/>
            </a:solidFill>
          </a:endParaRPr>
        </a:p>
      </dgm:t>
    </dgm:pt>
    <dgm:pt modelId="{64F355AE-C056-7D4D-BFD6-7CC908145073}" type="parTrans" cxnId="{ADC0CC00-BBD8-0E40-B9B0-B82D45665E29}">
      <dgm:prSet/>
      <dgm:spPr/>
      <dgm:t>
        <a:bodyPr/>
        <a:lstStyle/>
        <a:p>
          <a:endParaRPr lang="en-US"/>
        </a:p>
      </dgm:t>
    </dgm:pt>
    <dgm:pt modelId="{3F11549B-69AF-334C-A578-94857E38C65E}" type="sibTrans" cxnId="{ADC0CC00-BBD8-0E40-B9B0-B82D45665E29}">
      <dgm:prSet/>
      <dgm:spPr/>
      <dgm:t>
        <a:bodyPr/>
        <a:lstStyle/>
        <a:p>
          <a:endParaRPr lang="en-US"/>
        </a:p>
      </dgm:t>
    </dgm:pt>
    <dgm:pt modelId="{95583BA7-69DB-F748-99D8-04CED1834A20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b="1" dirty="0" smtClean="0">
              <a:solidFill>
                <a:srgbClr val="2F2B20"/>
              </a:solidFill>
            </a:rPr>
            <a:t>Scaling Up Private Sector Fund</a:t>
          </a:r>
          <a:endParaRPr lang="en-US" b="1" dirty="0">
            <a:solidFill>
              <a:srgbClr val="2F2B20"/>
            </a:solidFill>
          </a:endParaRPr>
        </a:p>
      </dgm:t>
    </dgm:pt>
    <dgm:pt modelId="{7D6EC7AB-B51B-1243-A50D-75527004763B}" type="parTrans" cxnId="{88CB0AFA-428D-C144-BE4E-A63AF6938055}">
      <dgm:prSet/>
      <dgm:spPr/>
      <dgm:t>
        <a:bodyPr/>
        <a:lstStyle/>
        <a:p>
          <a:endParaRPr lang="en-US"/>
        </a:p>
      </dgm:t>
    </dgm:pt>
    <dgm:pt modelId="{71339585-4259-9F47-B432-78179FE9718F}" type="sibTrans" cxnId="{88CB0AFA-428D-C144-BE4E-A63AF6938055}">
      <dgm:prSet/>
      <dgm:spPr/>
      <dgm:t>
        <a:bodyPr/>
        <a:lstStyle/>
        <a:p>
          <a:endParaRPr lang="en-US"/>
        </a:p>
      </dgm:t>
    </dgm:pt>
    <dgm:pt modelId="{D8E0E96B-90B7-364C-BBE3-4BCFD4BDF23F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sz="1600" dirty="0" smtClean="0"/>
            <a:t>Putting a price on a carbon  will make the calculation and planning easier.</a:t>
          </a:r>
          <a:endParaRPr lang="en-US" sz="1600" dirty="0"/>
        </a:p>
      </dgm:t>
    </dgm:pt>
    <dgm:pt modelId="{4C843040-D3AC-4444-A196-6014AC44CB06}" type="parTrans" cxnId="{52741CEF-09E2-C048-9CA4-32D4DFADDB75}">
      <dgm:prSet/>
      <dgm:spPr/>
      <dgm:t>
        <a:bodyPr/>
        <a:lstStyle/>
        <a:p>
          <a:endParaRPr lang="en-US"/>
        </a:p>
      </dgm:t>
    </dgm:pt>
    <dgm:pt modelId="{01B0991B-DDB4-B24F-B8FD-B79553541679}" type="sibTrans" cxnId="{52741CEF-09E2-C048-9CA4-32D4DFADDB75}">
      <dgm:prSet/>
      <dgm:spPr/>
      <dgm:t>
        <a:bodyPr/>
        <a:lstStyle/>
        <a:p>
          <a:endParaRPr lang="en-US"/>
        </a:p>
      </dgm:t>
    </dgm:pt>
    <dgm:pt modelId="{A9351761-3B11-634D-8C3F-F9F57075EE9D}">
      <dgm:prSet phldrT="[Text]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US" dirty="0" smtClean="0"/>
            <a:t>Putting the price on a carbon will generate revenue and business opportunity that can be used to implement low carbon technologies.</a:t>
          </a:r>
          <a:endParaRPr lang="en-US" dirty="0"/>
        </a:p>
      </dgm:t>
    </dgm:pt>
    <dgm:pt modelId="{AB1CF416-693C-E74D-BE63-E1D34E9D6C88}" type="parTrans" cxnId="{6AA7BE13-EFE3-964E-BB00-1F4346C34137}">
      <dgm:prSet/>
      <dgm:spPr/>
      <dgm:t>
        <a:bodyPr/>
        <a:lstStyle/>
        <a:p>
          <a:endParaRPr lang="en-US"/>
        </a:p>
      </dgm:t>
    </dgm:pt>
    <dgm:pt modelId="{8D55648F-B81F-1247-A5E4-9147F67EDC63}" type="sibTrans" cxnId="{6AA7BE13-EFE3-964E-BB00-1F4346C34137}">
      <dgm:prSet/>
      <dgm:spPr/>
      <dgm:t>
        <a:bodyPr/>
        <a:lstStyle/>
        <a:p>
          <a:endParaRPr lang="en-US"/>
        </a:p>
      </dgm:t>
    </dgm:pt>
    <dgm:pt modelId="{F6DFEF43-CBC2-4045-986D-FAF5D33EA22E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As the emission will become cost, companies will be triggered to be more efficient in the production process </a:t>
          </a:r>
          <a:endParaRPr lang="en-US" dirty="0">
            <a:solidFill>
              <a:schemeClr val="tx1"/>
            </a:solidFill>
          </a:endParaRPr>
        </a:p>
      </dgm:t>
    </dgm:pt>
    <dgm:pt modelId="{1E789FE7-2D2E-7643-ABF0-C8215F4D2823}" type="parTrans" cxnId="{4F4ED289-1357-CE4A-8BF9-CA6CFB662D24}">
      <dgm:prSet/>
      <dgm:spPr/>
      <dgm:t>
        <a:bodyPr/>
        <a:lstStyle/>
        <a:p>
          <a:endParaRPr lang="en-US"/>
        </a:p>
      </dgm:t>
    </dgm:pt>
    <dgm:pt modelId="{748EED84-6159-3740-98D5-C9CDA5FFCA27}" type="sibTrans" cxnId="{4F4ED289-1357-CE4A-8BF9-CA6CFB662D24}">
      <dgm:prSet/>
      <dgm:spPr/>
      <dgm:t>
        <a:bodyPr/>
        <a:lstStyle/>
        <a:p>
          <a:endParaRPr lang="en-US"/>
        </a:p>
      </dgm:t>
    </dgm:pt>
    <dgm:pt modelId="{2BEB293B-A9EB-C249-A81D-8AB74936895F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rgbClr val="2F2B20"/>
              </a:solidFill>
            </a:rPr>
            <a:t>The private sector will be interested to invest in the low-carbon development as there is incentive for reducing emission</a:t>
          </a:r>
          <a:endParaRPr lang="en-US" dirty="0">
            <a:solidFill>
              <a:srgbClr val="2F2B20"/>
            </a:solidFill>
          </a:endParaRPr>
        </a:p>
      </dgm:t>
    </dgm:pt>
    <dgm:pt modelId="{37BAD114-618E-3047-B39D-9AC119594A46}" type="parTrans" cxnId="{719CDF8B-B4CB-D64A-9279-22D3DF98D9DB}">
      <dgm:prSet/>
      <dgm:spPr/>
      <dgm:t>
        <a:bodyPr/>
        <a:lstStyle/>
        <a:p>
          <a:endParaRPr lang="en-US"/>
        </a:p>
      </dgm:t>
    </dgm:pt>
    <dgm:pt modelId="{09506207-B64F-C341-95AD-81EA24BCD389}" type="sibTrans" cxnId="{719CDF8B-B4CB-D64A-9279-22D3DF98D9DB}">
      <dgm:prSet/>
      <dgm:spPr/>
      <dgm:t>
        <a:bodyPr/>
        <a:lstStyle/>
        <a:p>
          <a:endParaRPr lang="en-US"/>
        </a:p>
      </dgm:t>
    </dgm:pt>
    <dgm:pt modelId="{3E3D48E5-EBE5-7C40-BA22-E2A3FA2F1A15}">
      <dgm:prSet phldrT="[Text]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Trigger Behavior Change</a:t>
          </a:r>
          <a:endParaRPr lang="en-US" b="1" dirty="0">
            <a:solidFill>
              <a:schemeClr val="bg1"/>
            </a:solidFill>
          </a:endParaRPr>
        </a:p>
      </dgm:t>
    </dgm:pt>
    <dgm:pt modelId="{8AA19C27-DCBA-644B-98C5-DCC1E53A043A}" type="parTrans" cxnId="{9C684227-207C-D640-8063-6BBC742E5436}">
      <dgm:prSet/>
      <dgm:spPr/>
      <dgm:t>
        <a:bodyPr/>
        <a:lstStyle/>
        <a:p>
          <a:endParaRPr lang="en-US"/>
        </a:p>
      </dgm:t>
    </dgm:pt>
    <dgm:pt modelId="{9AA9D392-F5B7-E54C-AAD9-C47BB170F847}" type="sibTrans" cxnId="{9C684227-207C-D640-8063-6BBC742E5436}">
      <dgm:prSet/>
      <dgm:spPr/>
      <dgm:t>
        <a:bodyPr/>
        <a:lstStyle/>
        <a:p>
          <a:endParaRPr lang="en-US"/>
        </a:p>
      </dgm:t>
    </dgm:pt>
    <dgm:pt modelId="{856BD6E4-F9F6-EE42-BB31-BE9C9D6F151E}">
      <dgm:prSet phldrT="[Text]"/>
      <dgm:spPr>
        <a:solidFill>
          <a:schemeClr val="accent5">
            <a:lumMod val="20000"/>
            <a:lumOff val="80000"/>
          </a:schemeClr>
        </a:solidFill>
      </dgm:spPr>
      <dgm:t>
        <a:bodyPr/>
        <a:lstStyle/>
        <a:p>
          <a:r>
            <a:rPr lang="en-US" dirty="0" smtClean="0">
              <a:solidFill>
                <a:srgbClr val="2F2B20"/>
              </a:solidFill>
            </a:rPr>
            <a:t>By putting price on a carbon it is likely the price of energy will get higher, thus changing behavior of the people to be more efficient (demand side management)</a:t>
          </a:r>
          <a:endParaRPr lang="en-US" dirty="0">
            <a:solidFill>
              <a:srgbClr val="2F2B20"/>
            </a:solidFill>
          </a:endParaRPr>
        </a:p>
      </dgm:t>
    </dgm:pt>
    <dgm:pt modelId="{6CB1BD8D-74E6-1749-B787-C9FD096FC517}" type="parTrans" cxnId="{C0D76DEA-0ADC-5845-8557-E6D868C72BB2}">
      <dgm:prSet/>
      <dgm:spPr/>
      <dgm:t>
        <a:bodyPr/>
        <a:lstStyle/>
        <a:p>
          <a:endParaRPr lang="en-US"/>
        </a:p>
      </dgm:t>
    </dgm:pt>
    <dgm:pt modelId="{8D07A639-0720-E145-9CD1-71F8513B9661}" type="sibTrans" cxnId="{C0D76DEA-0ADC-5845-8557-E6D868C72BB2}">
      <dgm:prSet/>
      <dgm:spPr/>
      <dgm:t>
        <a:bodyPr/>
        <a:lstStyle/>
        <a:p>
          <a:endParaRPr lang="en-US"/>
        </a:p>
      </dgm:t>
    </dgm:pt>
    <dgm:pt modelId="{1E161830-1678-4820-B5D3-E3954E11D757}">
      <dgm:prSet phldrT="[Text]" custT="1"/>
      <dgm:spPr>
        <a:solidFill>
          <a:schemeClr val="accent5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en-AU" sz="1600" dirty="0" smtClean="0"/>
            <a:t>Every country must reduce the emission based on their own target.</a:t>
          </a:r>
          <a:endParaRPr lang="en-US" sz="1600" dirty="0"/>
        </a:p>
      </dgm:t>
    </dgm:pt>
    <dgm:pt modelId="{B57A2E64-52E1-488D-A8E0-C3CCD57E0B1D}" type="parTrans" cxnId="{8A9F408A-360D-4A22-A651-B08828F9946B}">
      <dgm:prSet/>
      <dgm:spPr/>
      <dgm:t>
        <a:bodyPr/>
        <a:lstStyle/>
        <a:p>
          <a:endParaRPr lang="en-US"/>
        </a:p>
      </dgm:t>
    </dgm:pt>
    <dgm:pt modelId="{D4662DA4-5727-48C3-8577-8883F8CDFE3D}" type="sibTrans" cxnId="{8A9F408A-360D-4A22-A651-B08828F9946B}">
      <dgm:prSet/>
      <dgm:spPr/>
      <dgm:t>
        <a:bodyPr/>
        <a:lstStyle/>
        <a:p>
          <a:endParaRPr lang="en-US"/>
        </a:p>
      </dgm:t>
    </dgm:pt>
    <dgm:pt modelId="{8182BE5C-A926-7745-BFB7-65298353367F}" type="pres">
      <dgm:prSet presAssocID="{10A54DF1-9816-4341-BAFC-1B1527EAD32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8C6463BC-2D2C-2542-BC09-7E607A5F4328}" type="pres">
      <dgm:prSet presAssocID="{F210F8F1-72CC-3E4B-9DF5-D102F1F5033F}" presName="linNode" presStyleCnt="0"/>
      <dgm:spPr/>
    </dgm:pt>
    <dgm:pt modelId="{562A54D4-B3AA-4146-8B1C-F771C41900B0}" type="pres">
      <dgm:prSet presAssocID="{F210F8F1-72CC-3E4B-9DF5-D102F1F5033F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7CBF7BD-CFFC-784D-8430-703BCC523590}" type="pres">
      <dgm:prSet presAssocID="{F210F8F1-72CC-3E4B-9DF5-D102F1F5033F}" presName="descendantText" presStyleLbl="align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76D447-4EEB-4941-BA41-0CF91004EBE4}" type="pres">
      <dgm:prSet presAssocID="{046DCF68-6A30-C243-B219-80B35B737331}" presName="sp" presStyleCnt="0"/>
      <dgm:spPr/>
    </dgm:pt>
    <dgm:pt modelId="{B189765E-B87C-EC45-B281-765931E31745}" type="pres">
      <dgm:prSet presAssocID="{A5DF18CF-7688-B64F-A9E0-F9F6C9D3C694}" presName="linNode" presStyleCnt="0"/>
      <dgm:spPr/>
    </dgm:pt>
    <dgm:pt modelId="{7595461F-625D-7343-A27A-39EC5EA08152}" type="pres">
      <dgm:prSet presAssocID="{A5DF18CF-7688-B64F-A9E0-F9F6C9D3C694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759734-85EC-1A49-9581-429F29B492A6}" type="pres">
      <dgm:prSet presAssocID="{A5DF18CF-7688-B64F-A9E0-F9F6C9D3C694}" presName="descendantText" presStyleLbl="align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DCB8533-7D34-B648-8098-B06F12DF35AD}" type="pres">
      <dgm:prSet presAssocID="{486F6F90-1C41-C54C-8C1E-F1C0D8833E76}" presName="sp" presStyleCnt="0"/>
      <dgm:spPr/>
    </dgm:pt>
    <dgm:pt modelId="{84BDDC70-8D7C-F542-92E7-A07282779831}" type="pres">
      <dgm:prSet presAssocID="{848B8238-1A2B-384B-8204-DE53937343F0}" presName="linNode" presStyleCnt="0"/>
      <dgm:spPr/>
    </dgm:pt>
    <dgm:pt modelId="{74C238BB-C8C7-484E-B888-2A49F6C0FD61}" type="pres">
      <dgm:prSet presAssocID="{848B8238-1A2B-384B-8204-DE53937343F0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10CBCE-AE2E-664E-9AA5-35A0462206FD}" type="pres">
      <dgm:prSet presAssocID="{848B8238-1A2B-384B-8204-DE53937343F0}" presName="descendantText" presStyleLbl="align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BA9338F-0976-CA4F-8D4F-6DB735E7ADA8}" type="pres">
      <dgm:prSet presAssocID="{3F11549B-69AF-334C-A578-94857E38C65E}" presName="sp" presStyleCnt="0"/>
      <dgm:spPr/>
    </dgm:pt>
    <dgm:pt modelId="{0AE997C6-24A4-F743-AFCF-44CF8C9EF3B2}" type="pres">
      <dgm:prSet presAssocID="{95583BA7-69DB-F748-99D8-04CED1834A20}" presName="linNode" presStyleCnt="0"/>
      <dgm:spPr/>
    </dgm:pt>
    <dgm:pt modelId="{E988B687-1D86-0A47-A67F-E82E19CCF106}" type="pres">
      <dgm:prSet presAssocID="{95583BA7-69DB-F748-99D8-04CED1834A20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D0E8D02-BBEB-B14A-BE2F-DEA06C131014}" type="pres">
      <dgm:prSet presAssocID="{95583BA7-69DB-F748-99D8-04CED1834A20}" presName="descendantText" presStyleLbl="align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DFF24-2143-D649-AA00-A808CC584ADF}" type="pres">
      <dgm:prSet presAssocID="{71339585-4259-9F47-B432-78179FE9718F}" presName="sp" presStyleCnt="0"/>
      <dgm:spPr/>
    </dgm:pt>
    <dgm:pt modelId="{04F5D602-24F0-614F-A803-FA6D971A5CFC}" type="pres">
      <dgm:prSet presAssocID="{3E3D48E5-EBE5-7C40-BA22-E2A3FA2F1A15}" presName="linNode" presStyleCnt="0"/>
      <dgm:spPr/>
    </dgm:pt>
    <dgm:pt modelId="{93F481AC-E2FF-5343-9037-AEC95688717F}" type="pres">
      <dgm:prSet presAssocID="{3E3D48E5-EBE5-7C40-BA22-E2A3FA2F1A15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BD4BFA1-4BA9-AF40-8428-9A650C9F7F41}" type="pres">
      <dgm:prSet presAssocID="{3E3D48E5-EBE5-7C40-BA22-E2A3FA2F1A15}" presName="descendantText" presStyleLbl="align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ADC0CC00-BBD8-0E40-B9B0-B82D45665E29}" srcId="{10A54DF1-9816-4341-BAFC-1B1527EAD321}" destId="{848B8238-1A2B-384B-8204-DE53937343F0}" srcOrd="2" destOrd="0" parTransId="{64F355AE-C056-7D4D-BFD6-7CC908145073}" sibTransId="{3F11549B-69AF-334C-A578-94857E38C65E}"/>
    <dgm:cxn modelId="{BF8E6000-F18F-4DB7-A349-C077E12EF5CC}" type="presOf" srcId="{95583BA7-69DB-F748-99D8-04CED1834A20}" destId="{E988B687-1D86-0A47-A67F-E82E19CCF106}" srcOrd="0" destOrd="0" presId="urn:microsoft.com/office/officeart/2005/8/layout/vList5"/>
    <dgm:cxn modelId="{0DDC44E7-BAB9-FC45-9E06-EB8DAAC3DD06}" srcId="{10A54DF1-9816-4341-BAFC-1B1527EAD321}" destId="{F210F8F1-72CC-3E4B-9DF5-D102F1F5033F}" srcOrd="0" destOrd="0" parTransId="{AA79ADBF-501B-C444-8036-ACB9712D2232}" sibTransId="{046DCF68-6A30-C243-B219-80B35B737331}"/>
    <dgm:cxn modelId="{D6EC7A25-C85F-4F21-A254-EB0237BE0A1A}" type="presOf" srcId="{F6DFEF43-CBC2-4045-986D-FAF5D33EA22E}" destId="{2B10CBCE-AE2E-664E-9AA5-35A0462206FD}" srcOrd="0" destOrd="0" presId="urn:microsoft.com/office/officeart/2005/8/layout/vList5"/>
    <dgm:cxn modelId="{4BEAFADE-D34F-4EFC-AFCE-BEBFA0B8BC99}" type="presOf" srcId="{A5DF18CF-7688-B64F-A9E0-F9F6C9D3C694}" destId="{7595461F-625D-7343-A27A-39EC5EA08152}" srcOrd="0" destOrd="0" presId="urn:microsoft.com/office/officeart/2005/8/layout/vList5"/>
    <dgm:cxn modelId="{8A9F408A-360D-4A22-A651-B08828F9946B}" srcId="{F210F8F1-72CC-3E4B-9DF5-D102F1F5033F}" destId="{1E161830-1678-4820-B5D3-E3954E11D757}" srcOrd="1" destOrd="0" parTransId="{B57A2E64-52E1-488D-A8E0-C3CCD57E0B1D}" sibTransId="{D4662DA4-5727-48C3-8577-8883F8CDFE3D}"/>
    <dgm:cxn modelId="{719CDF8B-B4CB-D64A-9279-22D3DF98D9DB}" srcId="{95583BA7-69DB-F748-99D8-04CED1834A20}" destId="{2BEB293B-A9EB-C249-A81D-8AB74936895F}" srcOrd="0" destOrd="0" parTransId="{37BAD114-618E-3047-B39D-9AC119594A46}" sibTransId="{09506207-B64F-C341-95AD-81EA24BCD389}"/>
    <dgm:cxn modelId="{6AA7BE13-EFE3-964E-BB00-1F4346C34137}" srcId="{A5DF18CF-7688-B64F-A9E0-F9F6C9D3C694}" destId="{A9351761-3B11-634D-8C3F-F9F57075EE9D}" srcOrd="0" destOrd="0" parTransId="{AB1CF416-693C-E74D-BE63-E1D34E9D6C88}" sibTransId="{8D55648F-B81F-1247-A5E4-9147F67EDC63}"/>
    <dgm:cxn modelId="{9C684227-207C-D640-8063-6BBC742E5436}" srcId="{10A54DF1-9816-4341-BAFC-1B1527EAD321}" destId="{3E3D48E5-EBE5-7C40-BA22-E2A3FA2F1A15}" srcOrd="4" destOrd="0" parTransId="{8AA19C27-DCBA-644B-98C5-DCC1E53A043A}" sibTransId="{9AA9D392-F5B7-E54C-AAD9-C47BB170F847}"/>
    <dgm:cxn modelId="{F6CE0C9D-14D0-48DE-9825-5357F2047B89}" type="presOf" srcId="{2BEB293B-A9EB-C249-A81D-8AB74936895F}" destId="{8D0E8D02-BBEB-B14A-BE2F-DEA06C131014}" srcOrd="0" destOrd="0" presId="urn:microsoft.com/office/officeart/2005/8/layout/vList5"/>
    <dgm:cxn modelId="{3EE21786-01CE-4D16-A69F-82F963A634A9}" type="presOf" srcId="{3E3D48E5-EBE5-7C40-BA22-E2A3FA2F1A15}" destId="{93F481AC-E2FF-5343-9037-AEC95688717F}" srcOrd="0" destOrd="0" presId="urn:microsoft.com/office/officeart/2005/8/layout/vList5"/>
    <dgm:cxn modelId="{E82C27EA-D507-49EB-9C38-EE4D3D69A757}" type="presOf" srcId="{10A54DF1-9816-4341-BAFC-1B1527EAD321}" destId="{8182BE5C-A926-7745-BFB7-65298353367F}" srcOrd="0" destOrd="0" presId="urn:microsoft.com/office/officeart/2005/8/layout/vList5"/>
    <dgm:cxn modelId="{4C310ECF-2A14-485D-9568-E0FE0864B611}" type="presOf" srcId="{1E161830-1678-4820-B5D3-E3954E11D757}" destId="{57CBF7BD-CFFC-784D-8430-703BCC523590}" srcOrd="0" destOrd="1" presId="urn:microsoft.com/office/officeart/2005/8/layout/vList5"/>
    <dgm:cxn modelId="{A57AEB25-493E-E343-B8FD-69E174023966}" srcId="{10A54DF1-9816-4341-BAFC-1B1527EAD321}" destId="{A5DF18CF-7688-B64F-A9E0-F9F6C9D3C694}" srcOrd="1" destOrd="0" parTransId="{38AA9C06-CFC5-D64F-BC96-3D110FA235A3}" sibTransId="{486F6F90-1C41-C54C-8C1E-F1C0D8833E76}"/>
    <dgm:cxn modelId="{A26079BF-F79C-4AD9-A72C-9EFEE217315C}" type="presOf" srcId="{848B8238-1A2B-384B-8204-DE53937343F0}" destId="{74C238BB-C8C7-484E-B888-2A49F6C0FD61}" srcOrd="0" destOrd="0" presId="urn:microsoft.com/office/officeart/2005/8/layout/vList5"/>
    <dgm:cxn modelId="{C0D76DEA-0ADC-5845-8557-E6D868C72BB2}" srcId="{3E3D48E5-EBE5-7C40-BA22-E2A3FA2F1A15}" destId="{856BD6E4-F9F6-EE42-BB31-BE9C9D6F151E}" srcOrd="0" destOrd="0" parTransId="{6CB1BD8D-74E6-1749-B787-C9FD096FC517}" sibTransId="{8D07A639-0720-E145-9CD1-71F8513B9661}"/>
    <dgm:cxn modelId="{06F7F1AD-3F96-4105-830C-70ABB116BD6F}" type="presOf" srcId="{D8E0E96B-90B7-364C-BBE3-4BCFD4BDF23F}" destId="{57CBF7BD-CFFC-784D-8430-703BCC523590}" srcOrd="0" destOrd="0" presId="urn:microsoft.com/office/officeart/2005/8/layout/vList5"/>
    <dgm:cxn modelId="{499B511B-FBE9-47CD-AFE7-E086F6D5235F}" type="presOf" srcId="{F210F8F1-72CC-3E4B-9DF5-D102F1F5033F}" destId="{562A54D4-B3AA-4146-8B1C-F771C41900B0}" srcOrd="0" destOrd="0" presId="urn:microsoft.com/office/officeart/2005/8/layout/vList5"/>
    <dgm:cxn modelId="{6130F41E-87A2-491E-9223-DAFCCC76E852}" type="presOf" srcId="{A9351761-3B11-634D-8C3F-F9F57075EE9D}" destId="{FF759734-85EC-1A49-9581-429F29B492A6}" srcOrd="0" destOrd="0" presId="urn:microsoft.com/office/officeart/2005/8/layout/vList5"/>
    <dgm:cxn modelId="{52741CEF-09E2-C048-9CA4-32D4DFADDB75}" srcId="{F210F8F1-72CC-3E4B-9DF5-D102F1F5033F}" destId="{D8E0E96B-90B7-364C-BBE3-4BCFD4BDF23F}" srcOrd="0" destOrd="0" parTransId="{4C843040-D3AC-4444-A196-6014AC44CB06}" sibTransId="{01B0991B-DDB4-B24F-B8FD-B79553541679}"/>
    <dgm:cxn modelId="{88CB0AFA-428D-C144-BE4E-A63AF6938055}" srcId="{10A54DF1-9816-4341-BAFC-1B1527EAD321}" destId="{95583BA7-69DB-F748-99D8-04CED1834A20}" srcOrd="3" destOrd="0" parTransId="{7D6EC7AB-B51B-1243-A50D-75527004763B}" sibTransId="{71339585-4259-9F47-B432-78179FE9718F}"/>
    <dgm:cxn modelId="{E21F3BA6-8E10-431A-A0DE-3C09032B9FAA}" type="presOf" srcId="{856BD6E4-F9F6-EE42-BB31-BE9C9D6F151E}" destId="{3BD4BFA1-4BA9-AF40-8428-9A650C9F7F41}" srcOrd="0" destOrd="0" presId="urn:microsoft.com/office/officeart/2005/8/layout/vList5"/>
    <dgm:cxn modelId="{4F4ED289-1357-CE4A-8BF9-CA6CFB662D24}" srcId="{848B8238-1A2B-384B-8204-DE53937343F0}" destId="{F6DFEF43-CBC2-4045-986D-FAF5D33EA22E}" srcOrd="0" destOrd="0" parTransId="{1E789FE7-2D2E-7643-ABF0-C8215F4D2823}" sibTransId="{748EED84-6159-3740-98D5-C9CDA5FFCA27}"/>
    <dgm:cxn modelId="{57392657-6012-4FA3-A615-C2BD25520371}" type="presParOf" srcId="{8182BE5C-A926-7745-BFB7-65298353367F}" destId="{8C6463BC-2D2C-2542-BC09-7E607A5F4328}" srcOrd="0" destOrd="0" presId="urn:microsoft.com/office/officeart/2005/8/layout/vList5"/>
    <dgm:cxn modelId="{0E2114A0-55EF-4BBE-BA46-90F9DE12CA47}" type="presParOf" srcId="{8C6463BC-2D2C-2542-BC09-7E607A5F4328}" destId="{562A54D4-B3AA-4146-8B1C-F771C41900B0}" srcOrd="0" destOrd="0" presId="urn:microsoft.com/office/officeart/2005/8/layout/vList5"/>
    <dgm:cxn modelId="{24A3034B-C03B-4318-8A35-2B0439A2D90E}" type="presParOf" srcId="{8C6463BC-2D2C-2542-BC09-7E607A5F4328}" destId="{57CBF7BD-CFFC-784D-8430-703BCC523590}" srcOrd="1" destOrd="0" presId="urn:microsoft.com/office/officeart/2005/8/layout/vList5"/>
    <dgm:cxn modelId="{1519E1C2-1A94-42BB-932D-BF5EAFC006F2}" type="presParOf" srcId="{8182BE5C-A926-7745-BFB7-65298353367F}" destId="{2B76D447-4EEB-4941-BA41-0CF91004EBE4}" srcOrd="1" destOrd="0" presId="urn:microsoft.com/office/officeart/2005/8/layout/vList5"/>
    <dgm:cxn modelId="{876CB7CD-FCE8-4CB2-82BA-7A932B5EAC16}" type="presParOf" srcId="{8182BE5C-A926-7745-BFB7-65298353367F}" destId="{B189765E-B87C-EC45-B281-765931E31745}" srcOrd="2" destOrd="0" presId="urn:microsoft.com/office/officeart/2005/8/layout/vList5"/>
    <dgm:cxn modelId="{4C047A8D-7EBC-4EE5-8646-E219E03C29FE}" type="presParOf" srcId="{B189765E-B87C-EC45-B281-765931E31745}" destId="{7595461F-625D-7343-A27A-39EC5EA08152}" srcOrd="0" destOrd="0" presId="urn:microsoft.com/office/officeart/2005/8/layout/vList5"/>
    <dgm:cxn modelId="{463D1841-EEF2-4329-A05A-3EF8FCE726A8}" type="presParOf" srcId="{B189765E-B87C-EC45-B281-765931E31745}" destId="{FF759734-85EC-1A49-9581-429F29B492A6}" srcOrd="1" destOrd="0" presId="urn:microsoft.com/office/officeart/2005/8/layout/vList5"/>
    <dgm:cxn modelId="{27E85378-B63C-483D-9F5E-94534EAE91EA}" type="presParOf" srcId="{8182BE5C-A926-7745-BFB7-65298353367F}" destId="{ADCB8533-7D34-B648-8098-B06F12DF35AD}" srcOrd="3" destOrd="0" presId="urn:microsoft.com/office/officeart/2005/8/layout/vList5"/>
    <dgm:cxn modelId="{0A152AAD-1B90-4A10-BF40-08E4D0C87610}" type="presParOf" srcId="{8182BE5C-A926-7745-BFB7-65298353367F}" destId="{84BDDC70-8D7C-F542-92E7-A07282779831}" srcOrd="4" destOrd="0" presId="urn:microsoft.com/office/officeart/2005/8/layout/vList5"/>
    <dgm:cxn modelId="{EBA28F85-ADAF-4536-8284-3198326BDF57}" type="presParOf" srcId="{84BDDC70-8D7C-F542-92E7-A07282779831}" destId="{74C238BB-C8C7-484E-B888-2A49F6C0FD61}" srcOrd="0" destOrd="0" presId="urn:microsoft.com/office/officeart/2005/8/layout/vList5"/>
    <dgm:cxn modelId="{E63CC311-9C56-4527-B319-DD4A4C4039C9}" type="presParOf" srcId="{84BDDC70-8D7C-F542-92E7-A07282779831}" destId="{2B10CBCE-AE2E-664E-9AA5-35A0462206FD}" srcOrd="1" destOrd="0" presId="urn:microsoft.com/office/officeart/2005/8/layout/vList5"/>
    <dgm:cxn modelId="{60825071-6672-4245-8556-5B4562D305DB}" type="presParOf" srcId="{8182BE5C-A926-7745-BFB7-65298353367F}" destId="{EBA9338F-0976-CA4F-8D4F-6DB735E7ADA8}" srcOrd="5" destOrd="0" presId="urn:microsoft.com/office/officeart/2005/8/layout/vList5"/>
    <dgm:cxn modelId="{66B552DF-4162-4838-B3DC-94BE2AEC0FC9}" type="presParOf" srcId="{8182BE5C-A926-7745-BFB7-65298353367F}" destId="{0AE997C6-24A4-F743-AFCF-44CF8C9EF3B2}" srcOrd="6" destOrd="0" presId="urn:microsoft.com/office/officeart/2005/8/layout/vList5"/>
    <dgm:cxn modelId="{4A4145AE-0D49-4215-AD6E-1B63A25D8485}" type="presParOf" srcId="{0AE997C6-24A4-F743-AFCF-44CF8C9EF3B2}" destId="{E988B687-1D86-0A47-A67F-E82E19CCF106}" srcOrd="0" destOrd="0" presId="urn:microsoft.com/office/officeart/2005/8/layout/vList5"/>
    <dgm:cxn modelId="{98A81CAA-336F-43C5-848E-C64DBBD1A0B1}" type="presParOf" srcId="{0AE997C6-24A4-F743-AFCF-44CF8C9EF3B2}" destId="{8D0E8D02-BBEB-B14A-BE2F-DEA06C131014}" srcOrd="1" destOrd="0" presId="urn:microsoft.com/office/officeart/2005/8/layout/vList5"/>
    <dgm:cxn modelId="{7AAE8812-4E3B-42DC-8903-9FE38CADECCD}" type="presParOf" srcId="{8182BE5C-A926-7745-BFB7-65298353367F}" destId="{3A5DFF24-2143-D649-AA00-A808CC584ADF}" srcOrd="7" destOrd="0" presId="urn:microsoft.com/office/officeart/2005/8/layout/vList5"/>
    <dgm:cxn modelId="{2F526E8F-933E-4775-8DAE-0B0EF2E81682}" type="presParOf" srcId="{8182BE5C-A926-7745-BFB7-65298353367F}" destId="{04F5D602-24F0-614F-A803-FA6D971A5CFC}" srcOrd="8" destOrd="0" presId="urn:microsoft.com/office/officeart/2005/8/layout/vList5"/>
    <dgm:cxn modelId="{E8D29A22-64FB-45B7-8BB4-A534E3CDEF11}" type="presParOf" srcId="{04F5D602-24F0-614F-A803-FA6D971A5CFC}" destId="{93F481AC-E2FF-5343-9037-AEC95688717F}" srcOrd="0" destOrd="0" presId="urn:microsoft.com/office/officeart/2005/8/layout/vList5"/>
    <dgm:cxn modelId="{312A9B5D-76BE-4898-8EA1-AB31E91EC418}" type="presParOf" srcId="{04F5D602-24F0-614F-A803-FA6D971A5CFC}" destId="{3BD4BFA1-4BA9-AF40-8428-9A650C9F7F41}" srcOrd="1" destOrd="0" presId="urn:microsoft.com/office/officeart/2005/8/layout/vList5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3EB09B-70E6-4ABC-8414-3B0D684592D0}" type="doc">
      <dgm:prSet loTypeId="urn:microsoft.com/office/officeart/2005/8/layout/hChevron3" loCatId="process" qsTypeId="urn:microsoft.com/office/officeart/2005/8/quickstyle/simple4" qsCatId="simple" csTypeId="urn:microsoft.com/office/officeart/2005/8/colors/colorful3" csCatId="colorful" phldr="1"/>
      <dgm:spPr/>
    </dgm:pt>
    <dgm:pt modelId="{6A414341-F6D0-4F4B-9B0F-2A4CC08B66AE}">
      <dgm:prSet phldrT="[Text]"/>
      <dgm:spPr/>
      <dgm:t>
        <a:bodyPr/>
        <a:lstStyle/>
        <a:p>
          <a:r>
            <a:rPr lang="en-US" dirty="0" smtClean="0"/>
            <a:t>M</a:t>
          </a:r>
          <a:endParaRPr lang="id-ID" dirty="0"/>
        </a:p>
      </dgm:t>
    </dgm:pt>
    <dgm:pt modelId="{C0DD4516-B157-41AB-85E2-EF9C72A286ED}" type="parTrans" cxnId="{289F5C3F-7BDC-4DB6-9061-B0D206798D11}">
      <dgm:prSet/>
      <dgm:spPr/>
      <dgm:t>
        <a:bodyPr/>
        <a:lstStyle/>
        <a:p>
          <a:endParaRPr lang="id-ID"/>
        </a:p>
      </dgm:t>
    </dgm:pt>
    <dgm:pt modelId="{D5BF707F-AA28-4B30-919E-C8FE90DB9C99}" type="sibTrans" cxnId="{289F5C3F-7BDC-4DB6-9061-B0D206798D11}">
      <dgm:prSet/>
      <dgm:spPr/>
      <dgm:t>
        <a:bodyPr/>
        <a:lstStyle/>
        <a:p>
          <a:endParaRPr lang="id-ID"/>
        </a:p>
      </dgm:t>
    </dgm:pt>
    <dgm:pt modelId="{8BF9D602-60F3-426A-8F28-4A45BF771315}">
      <dgm:prSet phldrT="[Text]"/>
      <dgm:spPr/>
      <dgm:t>
        <a:bodyPr/>
        <a:lstStyle/>
        <a:p>
          <a:r>
            <a:rPr lang="en-US" dirty="0" smtClean="0"/>
            <a:t>R</a:t>
          </a:r>
          <a:endParaRPr lang="id-ID" dirty="0"/>
        </a:p>
      </dgm:t>
    </dgm:pt>
    <dgm:pt modelId="{82610566-E977-4FB3-BC24-AC5E13670047}" type="parTrans" cxnId="{8DB98BC0-BD8A-4A80-AAC3-3E75BB4E7B2E}">
      <dgm:prSet/>
      <dgm:spPr/>
      <dgm:t>
        <a:bodyPr/>
        <a:lstStyle/>
        <a:p>
          <a:endParaRPr lang="id-ID"/>
        </a:p>
      </dgm:t>
    </dgm:pt>
    <dgm:pt modelId="{A8CDE11E-5B91-4164-B921-0F5A6DBD3382}" type="sibTrans" cxnId="{8DB98BC0-BD8A-4A80-AAC3-3E75BB4E7B2E}">
      <dgm:prSet/>
      <dgm:spPr/>
      <dgm:t>
        <a:bodyPr/>
        <a:lstStyle/>
        <a:p>
          <a:endParaRPr lang="id-ID"/>
        </a:p>
      </dgm:t>
    </dgm:pt>
    <dgm:pt modelId="{3A2EE54D-DCAB-4C11-ADDF-1E60407D658D}">
      <dgm:prSet phldrT="[Text]"/>
      <dgm:spPr/>
      <dgm:t>
        <a:bodyPr/>
        <a:lstStyle/>
        <a:p>
          <a:r>
            <a:rPr lang="en-US" dirty="0" smtClean="0"/>
            <a:t>V</a:t>
          </a:r>
          <a:endParaRPr lang="id-ID" dirty="0"/>
        </a:p>
      </dgm:t>
    </dgm:pt>
    <dgm:pt modelId="{4628728A-D187-46D8-8644-0757128F7568}" type="parTrans" cxnId="{137F21E0-0112-415B-8E05-DB0D103B402F}">
      <dgm:prSet/>
      <dgm:spPr/>
      <dgm:t>
        <a:bodyPr/>
        <a:lstStyle/>
        <a:p>
          <a:endParaRPr lang="id-ID"/>
        </a:p>
      </dgm:t>
    </dgm:pt>
    <dgm:pt modelId="{13C18B26-E37A-4B64-BCA5-2A8A9E933992}" type="sibTrans" cxnId="{137F21E0-0112-415B-8E05-DB0D103B402F}">
      <dgm:prSet/>
      <dgm:spPr/>
      <dgm:t>
        <a:bodyPr/>
        <a:lstStyle/>
        <a:p>
          <a:endParaRPr lang="id-ID"/>
        </a:p>
      </dgm:t>
    </dgm:pt>
    <dgm:pt modelId="{67969B9C-BE2D-423C-89B4-0A7181EC82B8}" type="pres">
      <dgm:prSet presAssocID="{663EB09B-70E6-4ABC-8414-3B0D684592D0}" presName="Name0" presStyleCnt="0">
        <dgm:presLayoutVars>
          <dgm:dir/>
          <dgm:resizeHandles val="exact"/>
        </dgm:presLayoutVars>
      </dgm:prSet>
      <dgm:spPr/>
    </dgm:pt>
    <dgm:pt modelId="{80A31074-686B-4A57-B32D-5087A5C4A877}" type="pres">
      <dgm:prSet presAssocID="{6A414341-F6D0-4F4B-9B0F-2A4CC08B66AE}" presName="parTxOnly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32220FA7-8EAF-4DC3-9AD4-865731C63799}" type="pres">
      <dgm:prSet presAssocID="{D5BF707F-AA28-4B30-919E-C8FE90DB9C99}" presName="parSpace" presStyleCnt="0"/>
      <dgm:spPr/>
    </dgm:pt>
    <dgm:pt modelId="{1F66FC7E-9B0F-465E-A276-18233581D684}" type="pres">
      <dgm:prSet presAssocID="{8BF9D602-60F3-426A-8F28-4A45BF771315}" presName="parTxOnly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  <dgm:pt modelId="{BAB06574-0814-489A-973C-C8C5FD26FC69}" type="pres">
      <dgm:prSet presAssocID="{A8CDE11E-5B91-4164-B921-0F5A6DBD3382}" presName="parSpace" presStyleCnt="0"/>
      <dgm:spPr/>
    </dgm:pt>
    <dgm:pt modelId="{F38C3889-43E8-4586-8108-F4D4FBF0E1A9}" type="pres">
      <dgm:prSet presAssocID="{3A2EE54D-DCAB-4C11-ADDF-1E60407D658D}" presName="parTxOnly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AU"/>
        </a:p>
      </dgm:t>
    </dgm:pt>
  </dgm:ptLst>
  <dgm:cxnLst>
    <dgm:cxn modelId="{20F3BF30-0F72-47A8-A98E-45485BB14129}" type="presOf" srcId="{6A414341-F6D0-4F4B-9B0F-2A4CC08B66AE}" destId="{80A31074-686B-4A57-B32D-5087A5C4A877}" srcOrd="0" destOrd="0" presId="urn:microsoft.com/office/officeart/2005/8/layout/hChevron3"/>
    <dgm:cxn modelId="{E5083DB0-088D-4836-BAC2-F95043820025}" type="presOf" srcId="{8BF9D602-60F3-426A-8F28-4A45BF771315}" destId="{1F66FC7E-9B0F-465E-A276-18233581D684}" srcOrd="0" destOrd="0" presId="urn:microsoft.com/office/officeart/2005/8/layout/hChevron3"/>
    <dgm:cxn modelId="{8DB98BC0-BD8A-4A80-AAC3-3E75BB4E7B2E}" srcId="{663EB09B-70E6-4ABC-8414-3B0D684592D0}" destId="{8BF9D602-60F3-426A-8F28-4A45BF771315}" srcOrd="1" destOrd="0" parTransId="{82610566-E977-4FB3-BC24-AC5E13670047}" sibTransId="{A8CDE11E-5B91-4164-B921-0F5A6DBD3382}"/>
    <dgm:cxn modelId="{50C86901-DC21-4051-A36A-BE34A0FF3F7B}" type="presOf" srcId="{663EB09B-70E6-4ABC-8414-3B0D684592D0}" destId="{67969B9C-BE2D-423C-89B4-0A7181EC82B8}" srcOrd="0" destOrd="0" presId="urn:microsoft.com/office/officeart/2005/8/layout/hChevron3"/>
    <dgm:cxn modelId="{137F21E0-0112-415B-8E05-DB0D103B402F}" srcId="{663EB09B-70E6-4ABC-8414-3B0D684592D0}" destId="{3A2EE54D-DCAB-4C11-ADDF-1E60407D658D}" srcOrd="2" destOrd="0" parTransId="{4628728A-D187-46D8-8644-0757128F7568}" sibTransId="{13C18B26-E37A-4B64-BCA5-2A8A9E933992}"/>
    <dgm:cxn modelId="{456DEF86-E368-42CF-8B46-40AD77C9C280}" type="presOf" srcId="{3A2EE54D-DCAB-4C11-ADDF-1E60407D658D}" destId="{F38C3889-43E8-4586-8108-F4D4FBF0E1A9}" srcOrd="0" destOrd="0" presId="urn:microsoft.com/office/officeart/2005/8/layout/hChevron3"/>
    <dgm:cxn modelId="{289F5C3F-7BDC-4DB6-9061-B0D206798D11}" srcId="{663EB09B-70E6-4ABC-8414-3B0D684592D0}" destId="{6A414341-F6D0-4F4B-9B0F-2A4CC08B66AE}" srcOrd="0" destOrd="0" parTransId="{C0DD4516-B157-41AB-85E2-EF9C72A286ED}" sibTransId="{D5BF707F-AA28-4B30-919E-C8FE90DB9C99}"/>
    <dgm:cxn modelId="{26BF0962-742A-44F1-A147-9932A292B1AB}" type="presParOf" srcId="{67969B9C-BE2D-423C-89B4-0A7181EC82B8}" destId="{80A31074-686B-4A57-B32D-5087A5C4A877}" srcOrd="0" destOrd="0" presId="urn:microsoft.com/office/officeart/2005/8/layout/hChevron3"/>
    <dgm:cxn modelId="{29ABE32B-D6B8-4946-8C6B-ABDDF0A388F9}" type="presParOf" srcId="{67969B9C-BE2D-423C-89B4-0A7181EC82B8}" destId="{32220FA7-8EAF-4DC3-9AD4-865731C63799}" srcOrd="1" destOrd="0" presId="urn:microsoft.com/office/officeart/2005/8/layout/hChevron3"/>
    <dgm:cxn modelId="{26057A58-50D4-4D75-9463-5397C9CAFC3B}" type="presParOf" srcId="{67969B9C-BE2D-423C-89B4-0A7181EC82B8}" destId="{1F66FC7E-9B0F-465E-A276-18233581D684}" srcOrd="2" destOrd="0" presId="urn:microsoft.com/office/officeart/2005/8/layout/hChevron3"/>
    <dgm:cxn modelId="{4ABEA24D-314E-4376-94B7-526D6230F79D}" type="presParOf" srcId="{67969B9C-BE2D-423C-89B4-0A7181EC82B8}" destId="{BAB06574-0814-489A-973C-C8C5FD26FC69}" srcOrd="3" destOrd="0" presId="urn:microsoft.com/office/officeart/2005/8/layout/hChevron3"/>
    <dgm:cxn modelId="{3A5C4CA1-01C7-427F-836C-A5BD54F22B11}" type="presParOf" srcId="{67969B9C-BE2D-423C-89B4-0A7181EC82B8}" destId="{F38C3889-43E8-4586-8108-F4D4FBF0E1A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023E5A-84E6-9C4E-A416-90F9D5079EB6}" type="doc">
      <dgm:prSet loTypeId="urn:microsoft.com/office/officeart/2005/8/layout/default#1" loCatId="" qsTypeId="urn:microsoft.com/office/officeart/2005/8/quickstyle/simple4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FB4831EA-2490-3046-ADDC-18179C8BB21C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 anchor="t"/>
        <a:lstStyle/>
        <a:p>
          <a:pPr algn="l"/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Jurisdiction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F8915C4C-23CD-A24E-A6E2-CACB1FA8CB9C}" type="parTrans" cxnId="{96C03931-4036-F641-93F4-0773679D4B9D}">
      <dgm:prSet/>
      <dgm:spPr/>
      <dgm:t>
        <a:bodyPr/>
        <a:lstStyle/>
        <a:p>
          <a:endParaRPr lang="en-US" b="1"/>
        </a:p>
      </dgm:t>
    </dgm:pt>
    <dgm:pt modelId="{D88F428F-5FD0-1748-A256-73D75D675F3A}" type="sibTrans" cxnId="{96C03931-4036-F641-93F4-0773679D4B9D}">
      <dgm:prSet/>
      <dgm:spPr/>
      <dgm:t>
        <a:bodyPr/>
        <a:lstStyle/>
        <a:p>
          <a:endParaRPr lang="en-US" b="1"/>
        </a:p>
      </dgm:t>
    </dgm:pt>
    <dgm:pt modelId="{617766AD-6E05-BE49-A49D-990CFCA906DE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 anchor="t"/>
        <a:lstStyle/>
        <a:p>
          <a:pPr algn="l"/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39 National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91C86F3C-2588-E24B-8153-1BC178C1287A}" type="parTrans" cxnId="{69F92E40-AD2E-5A42-A55F-F9228697E530}">
      <dgm:prSet/>
      <dgm:spPr/>
      <dgm:t>
        <a:bodyPr/>
        <a:lstStyle/>
        <a:p>
          <a:endParaRPr lang="en-US" b="1"/>
        </a:p>
      </dgm:t>
    </dgm:pt>
    <dgm:pt modelId="{510F325E-6B89-7E41-83B5-7CD57B7F9F1D}" type="sibTrans" cxnId="{69F92E40-AD2E-5A42-A55F-F9228697E530}">
      <dgm:prSet/>
      <dgm:spPr/>
      <dgm:t>
        <a:bodyPr/>
        <a:lstStyle/>
        <a:p>
          <a:endParaRPr lang="en-US" b="1"/>
        </a:p>
      </dgm:t>
    </dgm:pt>
    <dgm:pt modelId="{1D821D8F-52B6-1B48-A1A8-A39CA8148782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 anchor="t"/>
        <a:lstStyle/>
        <a:p>
          <a:pPr algn="l"/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23 Sub-national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A66363B4-A07D-D349-B2F6-9D8B30DA56B5}" type="parTrans" cxnId="{8C9B701C-C71D-2249-AC5E-3F7873E3CFC1}">
      <dgm:prSet/>
      <dgm:spPr/>
      <dgm:t>
        <a:bodyPr/>
        <a:lstStyle/>
        <a:p>
          <a:endParaRPr lang="en-US" b="1"/>
        </a:p>
      </dgm:t>
    </dgm:pt>
    <dgm:pt modelId="{B47286F6-6A35-B145-8F36-F99C85AC910C}" type="sibTrans" cxnId="{8C9B701C-C71D-2249-AC5E-3F7873E3CFC1}">
      <dgm:prSet/>
      <dgm:spPr/>
      <dgm:t>
        <a:bodyPr/>
        <a:lstStyle/>
        <a:p>
          <a:endParaRPr lang="en-US" b="1"/>
        </a:p>
      </dgm:t>
    </dgm:pt>
    <dgm:pt modelId="{EF30F570-5876-004B-9C8B-585E47DAAD83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anchor="ctr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Instrument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1713D991-1396-E54D-965F-8562E9A94A0E}" type="parTrans" cxnId="{53D01742-7810-CE4C-B6FB-76F04EF82F05}">
      <dgm:prSet/>
      <dgm:spPr/>
      <dgm:t>
        <a:bodyPr/>
        <a:lstStyle/>
        <a:p>
          <a:endParaRPr lang="en-US" b="1"/>
        </a:p>
      </dgm:t>
    </dgm:pt>
    <dgm:pt modelId="{95304EF8-A1FE-4443-AA4D-5D5000289689}" type="sibTrans" cxnId="{53D01742-7810-CE4C-B6FB-76F04EF82F05}">
      <dgm:prSet/>
      <dgm:spPr/>
      <dgm:t>
        <a:bodyPr/>
        <a:lstStyle/>
        <a:p>
          <a:endParaRPr lang="en-US" b="1"/>
        </a:p>
      </dgm:t>
    </dgm:pt>
    <dgm:pt modelId="{C63ABCEC-113F-2B47-907A-D62CB0A11871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anchor="ctr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38 carbon pricing instruments (already implemented or scheduled for implementation)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0CA4FCC8-149C-B647-A128-511D5941679D}" type="parTrans" cxnId="{85412A41-5CB6-A744-A5F9-6DA5E14D6B19}">
      <dgm:prSet/>
      <dgm:spPr/>
      <dgm:t>
        <a:bodyPr/>
        <a:lstStyle/>
        <a:p>
          <a:endParaRPr lang="en-US" b="1"/>
        </a:p>
      </dgm:t>
    </dgm:pt>
    <dgm:pt modelId="{F79242F0-1B33-3541-8410-9EA0A84E191A}" type="sibTrans" cxnId="{85412A41-5CB6-A744-A5F9-6DA5E14D6B19}">
      <dgm:prSet/>
      <dgm:spPr/>
      <dgm:t>
        <a:bodyPr/>
        <a:lstStyle/>
        <a:p>
          <a:endParaRPr lang="en-US" b="1"/>
        </a:p>
      </dgm:t>
    </dgm:pt>
    <dgm:pt modelId="{E79CA0FF-6B42-9C47-A457-64E098204112}">
      <dgm:prSet phldrT="[Text]"/>
      <dgm:spPr>
        <a:solidFill>
          <a:schemeClr val="accent2">
            <a:lumMod val="20000"/>
            <a:lumOff val="80000"/>
          </a:schemeClr>
        </a:solidFill>
      </dgm:spPr>
      <dgm:t>
        <a:bodyPr anchor="ctr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90% increased compare to 1</a:t>
          </a:r>
          <a:r>
            <a:rPr lang="en-US" b="1" baseline="30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st</a:t>
          </a:r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 January 2012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D053151F-5DAC-144E-AE31-472924F9D530}" type="parTrans" cxnId="{21808F9E-4808-BA46-A7AA-7D4A7D4E3E44}">
      <dgm:prSet/>
      <dgm:spPr/>
      <dgm:t>
        <a:bodyPr/>
        <a:lstStyle/>
        <a:p>
          <a:endParaRPr lang="en-US" b="1"/>
        </a:p>
      </dgm:t>
    </dgm:pt>
    <dgm:pt modelId="{7C49BEEF-C503-2347-8071-8236A947F85C}" type="sibTrans" cxnId="{21808F9E-4808-BA46-A7AA-7D4A7D4E3E44}">
      <dgm:prSet/>
      <dgm:spPr/>
      <dgm:t>
        <a:bodyPr/>
        <a:lstStyle/>
        <a:p>
          <a:endParaRPr lang="en-US" b="1"/>
        </a:p>
      </dgm:t>
    </dgm:pt>
    <dgm:pt modelId="{A357B75B-C1F8-DC4F-A554-FC42D5ABA065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anchor="t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Coverage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FC92071B-30D6-0147-923B-017E261DDE71}" type="parTrans" cxnId="{3AC0D50A-7561-D846-88D6-732CB5638BBA}">
      <dgm:prSet/>
      <dgm:spPr/>
      <dgm:t>
        <a:bodyPr/>
        <a:lstStyle/>
        <a:p>
          <a:endParaRPr lang="en-US" b="1"/>
        </a:p>
      </dgm:t>
    </dgm:pt>
    <dgm:pt modelId="{6DDF0638-42A3-4142-9F44-1DDD98A82CCC}" type="sibTrans" cxnId="{3AC0D50A-7561-D846-88D6-732CB5638BBA}">
      <dgm:prSet/>
      <dgm:spPr/>
      <dgm:t>
        <a:bodyPr/>
        <a:lstStyle/>
        <a:p>
          <a:endParaRPr lang="en-US" b="1"/>
        </a:p>
      </dgm:t>
    </dgm:pt>
    <dgm:pt modelId="{F5B77A3A-67F0-E44D-9207-E83FBCD1A8D2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anchor="t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Around 12% of the global emission or 7 GtCO</a:t>
          </a:r>
          <a:r>
            <a:rPr lang="en-US" b="1" baseline="-25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</a:t>
          </a:r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2B83F9E5-B275-7548-8CF8-510F23E362F1}" type="parTrans" cxnId="{C30D168A-6996-4244-AA8A-1B1CD0206AD5}">
      <dgm:prSet/>
      <dgm:spPr/>
      <dgm:t>
        <a:bodyPr/>
        <a:lstStyle/>
        <a:p>
          <a:endParaRPr lang="en-US" b="1"/>
        </a:p>
      </dgm:t>
    </dgm:pt>
    <dgm:pt modelId="{F6FDFFB2-994C-3842-8F6A-19C34416D122}" type="sibTrans" cxnId="{C30D168A-6996-4244-AA8A-1B1CD0206AD5}">
      <dgm:prSet/>
      <dgm:spPr/>
      <dgm:t>
        <a:bodyPr/>
        <a:lstStyle/>
        <a:p>
          <a:endParaRPr lang="en-US" b="1"/>
        </a:p>
      </dgm:t>
    </dgm:pt>
    <dgm:pt modelId="{28FC1B42-5E4E-8E49-8D66-1F7E11921B8B}">
      <dgm:prSet phldrT="[Text]"/>
      <dgm:spPr>
        <a:solidFill>
          <a:schemeClr val="accent4">
            <a:lumMod val="20000"/>
            <a:lumOff val="80000"/>
          </a:schemeClr>
        </a:solidFill>
      </dgm:spPr>
      <dgm:t>
        <a:bodyPr anchor="t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ETS consists of 8% &amp; carbon tax consists of 4%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1491C64A-A58D-FB44-8153-4DBB6E44F2E7}" type="parTrans" cxnId="{28166D67-A9A3-424A-A527-370E4C0E47B0}">
      <dgm:prSet/>
      <dgm:spPr/>
      <dgm:t>
        <a:bodyPr/>
        <a:lstStyle/>
        <a:p>
          <a:endParaRPr lang="en-US" b="1"/>
        </a:p>
      </dgm:t>
    </dgm:pt>
    <dgm:pt modelId="{043E03DA-C080-F644-918D-673219AA6E48}" type="sibTrans" cxnId="{28166D67-A9A3-424A-A527-370E4C0E47B0}">
      <dgm:prSet/>
      <dgm:spPr/>
      <dgm:t>
        <a:bodyPr/>
        <a:lstStyle/>
        <a:p>
          <a:endParaRPr lang="en-US" b="1"/>
        </a:p>
      </dgm:t>
    </dgm:pt>
    <dgm:pt modelId="{0A59F8CA-C591-6043-A635-E890A2FEFAA1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 anchor="t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Price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0B6E71AB-0FD6-564A-A3DF-C2364A7A7D4D}" type="parTrans" cxnId="{68AAEFA7-46D0-C046-81C3-50CE2AA12F6C}">
      <dgm:prSet/>
      <dgm:spPr/>
      <dgm:t>
        <a:bodyPr/>
        <a:lstStyle/>
        <a:p>
          <a:endParaRPr lang="en-US" b="1"/>
        </a:p>
      </dgm:t>
    </dgm:pt>
    <dgm:pt modelId="{DFB066F9-1356-C94F-B98E-1F606F39E9A2}" type="sibTrans" cxnId="{68AAEFA7-46D0-C046-81C3-50CE2AA12F6C}">
      <dgm:prSet/>
      <dgm:spPr/>
      <dgm:t>
        <a:bodyPr/>
        <a:lstStyle/>
        <a:p>
          <a:endParaRPr lang="en-US" b="1"/>
        </a:p>
      </dgm:t>
    </dgm:pt>
    <dgm:pt modelId="{14995F9C-B853-3444-BEE3-4C6A50D96F01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 anchor="t"/>
        <a:lstStyle/>
        <a:p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Ranging from US$ 1 – 130 /tCO</a:t>
          </a:r>
          <a:r>
            <a:rPr lang="en-US" b="1" baseline="-25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</a:t>
          </a:r>
          <a:r>
            <a:rPr lang="en-US" b="1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</a:t>
          </a:r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D8130518-8B05-3B48-B2F9-81E4E42F34C3}" type="parTrans" cxnId="{44D0DEED-25A9-5B4A-9DED-72B2CC584681}">
      <dgm:prSet/>
      <dgm:spPr/>
      <dgm:t>
        <a:bodyPr/>
        <a:lstStyle/>
        <a:p>
          <a:endParaRPr lang="en-US" b="1"/>
        </a:p>
      </dgm:t>
    </dgm:pt>
    <dgm:pt modelId="{2120D2FB-51FC-0945-A714-9B404C5D3894}" type="sibTrans" cxnId="{44D0DEED-25A9-5B4A-9DED-72B2CC584681}">
      <dgm:prSet/>
      <dgm:spPr/>
      <dgm:t>
        <a:bodyPr/>
        <a:lstStyle/>
        <a:p>
          <a:endParaRPr lang="en-US" b="1"/>
        </a:p>
      </dgm:t>
    </dgm:pt>
    <dgm:pt modelId="{AA1D1446-5E4C-9147-A05B-A525B5D33300}">
      <dgm:prSet phldrT="[Text]"/>
      <dgm:spPr>
        <a:solidFill>
          <a:schemeClr val="accent3">
            <a:lumMod val="20000"/>
            <a:lumOff val="80000"/>
          </a:schemeClr>
        </a:solidFill>
      </dgm:spPr>
      <dgm:t>
        <a:bodyPr anchor="t"/>
        <a:lstStyle/>
        <a:p>
          <a:endParaRPr lang="en-US" b="1" dirty="0">
            <a:solidFill>
              <a:schemeClr val="tx1"/>
            </a:solidFill>
            <a:latin typeface="Calibri" pitchFamily="34" charset="0"/>
            <a:cs typeface="Century Gothic"/>
          </a:endParaRPr>
        </a:p>
      </dgm:t>
    </dgm:pt>
    <dgm:pt modelId="{8421ABCB-5AE0-3647-8A4C-1618F52A4771}" type="parTrans" cxnId="{AA1BCF42-E324-0A4F-9A30-2D6A84F134F9}">
      <dgm:prSet/>
      <dgm:spPr/>
      <dgm:t>
        <a:bodyPr/>
        <a:lstStyle/>
        <a:p>
          <a:endParaRPr lang="en-US" b="1"/>
        </a:p>
      </dgm:t>
    </dgm:pt>
    <dgm:pt modelId="{1383A4E9-BF43-A549-80CF-0101B18FF5A6}" type="sibTrans" cxnId="{AA1BCF42-E324-0A4F-9A30-2D6A84F134F9}">
      <dgm:prSet/>
      <dgm:spPr/>
      <dgm:t>
        <a:bodyPr/>
        <a:lstStyle/>
        <a:p>
          <a:endParaRPr lang="en-US" b="1"/>
        </a:p>
      </dgm:t>
    </dgm:pt>
    <dgm:pt modelId="{CD1BAE9B-72D5-E843-AFC9-30F6EE66A074}" type="pres">
      <dgm:prSet presAssocID="{1B023E5A-84E6-9C4E-A416-90F9D5079EB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29CB527-A4FC-E546-8288-57A728EDDB01}" type="pres">
      <dgm:prSet presAssocID="{FB4831EA-2490-3046-ADDC-18179C8BB2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9B1B59-4097-7241-AFAA-81691E20BB38}" type="pres">
      <dgm:prSet presAssocID="{D88F428F-5FD0-1748-A256-73D75D675F3A}" presName="sibTrans" presStyleCnt="0"/>
      <dgm:spPr/>
    </dgm:pt>
    <dgm:pt modelId="{F857241F-0204-7E46-9E36-BB1C1B41E8BE}" type="pres">
      <dgm:prSet presAssocID="{EF30F570-5876-004B-9C8B-585E47DAAD83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80CB8E-1039-3D4D-BB5A-656BE5ED32EB}" type="pres">
      <dgm:prSet presAssocID="{95304EF8-A1FE-4443-AA4D-5D5000289689}" presName="sibTrans" presStyleCnt="0"/>
      <dgm:spPr/>
    </dgm:pt>
    <dgm:pt modelId="{46720B66-1BBA-7544-B176-7AC8A7DFF7B2}" type="pres">
      <dgm:prSet presAssocID="{A357B75B-C1F8-DC4F-A554-FC42D5ABA065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F95B6F-D56A-3E4B-966F-44A59FD87053}" type="pres">
      <dgm:prSet presAssocID="{6DDF0638-42A3-4142-9F44-1DDD98A82CCC}" presName="sibTrans" presStyleCnt="0"/>
      <dgm:spPr/>
    </dgm:pt>
    <dgm:pt modelId="{518ED95B-3B5F-C84E-8B6A-7AF5515CCF63}" type="pres">
      <dgm:prSet presAssocID="{0A59F8CA-C591-6043-A635-E890A2FEFAA1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1736A9-DE97-4C81-9952-5249AC6AE72E}" type="presOf" srcId="{F5B77A3A-67F0-E44D-9207-E83FBCD1A8D2}" destId="{46720B66-1BBA-7544-B176-7AC8A7DFF7B2}" srcOrd="0" destOrd="1" presId="urn:microsoft.com/office/officeart/2005/8/layout/default#1"/>
    <dgm:cxn modelId="{4BADEC51-590E-4918-BDFB-BC26790D32FD}" type="presOf" srcId="{0A59F8CA-C591-6043-A635-E890A2FEFAA1}" destId="{518ED95B-3B5F-C84E-8B6A-7AF5515CCF63}" srcOrd="0" destOrd="0" presId="urn:microsoft.com/office/officeart/2005/8/layout/default#1"/>
    <dgm:cxn modelId="{C30D168A-6996-4244-AA8A-1B1CD0206AD5}" srcId="{A357B75B-C1F8-DC4F-A554-FC42D5ABA065}" destId="{F5B77A3A-67F0-E44D-9207-E83FBCD1A8D2}" srcOrd="0" destOrd="0" parTransId="{2B83F9E5-B275-7548-8CF8-510F23E362F1}" sibTransId="{F6FDFFB2-994C-3842-8F6A-19C34416D122}"/>
    <dgm:cxn modelId="{9C46834A-4E09-460A-8706-BC9A485A1777}" type="presOf" srcId="{E79CA0FF-6B42-9C47-A457-64E098204112}" destId="{F857241F-0204-7E46-9E36-BB1C1B41E8BE}" srcOrd="0" destOrd="2" presId="urn:microsoft.com/office/officeart/2005/8/layout/default#1"/>
    <dgm:cxn modelId="{2E1D1D67-766B-440A-954A-E9DFB758B4A4}" type="presOf" srcId="{C63ABCEC-113F-2B47-907A-D62CB0A11871}" destId="{F857241F-0204-7E46-9E36-BB1C1B41E8BE}" srcOrd="0" destOrd="1" presId="urn:microsoft.com/office/officeart/2005/8/layout/default#1"/>
    <dgm:cxn modelId="{C9DC9DEA-F870-4F4F-AC91-380F8E2CAD35}" type="presOf" srcId="{617766AD-6E05-BE49-A49D-990CFCA906DE}" destId="{329CB527-A4FC-E546-8288-57A728EDDB01}" srcOrd="0" destOrd="1" presId="urn:microsoft.com/office/officeart/2005/8/layout/default#1"/>
    <dgm:cxn modelId="{68AAEFA7-46D0-C046-81C3-50CE2AA12F6C}" srcId="{1B023E5A-84E6-9C4E-A416-90F9D5079EB6}" destId="{0A59F8CA-C591-6043-A635-E890A2FEFAA1}" srcOrd="3" destOrd="0" parTransId="{0B6E71AB-0FD6-564A-A3DF-C2364A7A7D4D}" sibTransId="{DFB066F9-1356-C94F-B98E-1F606F39E9A2}"/>
    <dgm:cxn modelId="{B4C87B51-9A2C-4A81-88DF-7C94BA902AC9}" type="presOf" srcId="{1D821D8F-52B6-1B48-A1A8-A39CA8148782}" destId="{329CB527-A4FC-E546-8288-57A728EDDB01}" srcOrd="0" destOrd="2" presId="urn:microsoft.com/office/officeart/2005/8/layout/default#1"/>
    <dgm:cxn modelId="{53D01742-7810-CE4C-B6FB-76F04EF82F05}" srcId="{1B023E5A-84E6-9C4E-A416-90F9D5079EB6}" destId="{EF30F570-5876-004B-9C8B-585E47DAAD83}" srcOrd="1" destOrd="0" parTransId="{1713D991-1396-E54D-965F-8562E9A94A0E}" sibTransId="{95304EF8-A1FE-4443-AA4D-5D5000289689}"/>
    <dgm:cxn modelId="{3AC0D50A-7561-D846-88D6-732CB5638BBA}" srcId="{1B023E5A-84E6-9C4E-A416-90F9D5079EB6}" destId="{A357B75B-C1F8-DC4F-A554-FC42D5ABA065}" srcOrd="2" destOrd="0" parTransId="{FC92071B-30D6-0147-923B-017E261DDE71}" sibTransId="{6DDF0638-42A3-4142-9F44-1DDD98A82CCC}"/>
    <dgm:cxn modelId="{96C03931-4036-F641-93F4-0773679D4B9D}" srcId="{1B023E5A-84E6-9C4E-A416-90F9D5079EB6}" destId="{FB4831EA-2490-3046-ADDC-18179C8BB21C}" srcOrd="0" destOrd="0" parTransId="{F8915C4C-23CD-A24E-A6E2-CACB1FA8CB9C}" sibTransId="{D88F428F-5FD0-1748-A256-73D75D675F3A}"/>
    <dgm:cxn modelId="{F5F7E7A7-CDFF-4F02-8010-026FED4DE397}" type="presOf" srcId="{14995F9C-B853-3444-BEE3-4C6A50D96F01}" destId="{518ED95B-3B5F-C84E-8B6A-7AF5515CCF63}" srcOrd="0" destOrd="1" presId="urn:microsoft.com/office/officeart/2005/8/layout/default#1"/>
    <dgm:cxn modelId="{45A67797-9B29-4608-AE74-63506E93BBEE}" type="presOf" srcId="{FB4831EA-2490-3046-ADDC-18179C8BB21C}" destId="{329CB527-A4FC-E546-8288-57A728EDDB01}" srcOrd="0" destOrd="0" presId="urn:microsoft.com/office/officeart/2005/8/layout/default#1"/>
    <dgm:cxn modelId="{A0CC8E80-18EC-42B1-B766-E7713518EE20}" type="presOf" srcId="{A357B75B-C1F8-DC4F-A554-FC42D5ABA065}" destId="{46720B66-1BBA-7544-B176-7AC8A7DFF7B2}" srcOrd="0" destOrd="0" presId="urn:microsoft.com/office/officeart/2005/8/layout/default#1"/>
    <dgm:cxn modelId="{1F488CB4-0536-4F0B-938F-D49C53C1ACE9}" type="presOf" srcId="{28FC1B42-5E4E-8E49-8D66-1F7E11921B8B}" destId="{46720B66-1BBA-7544-B176-7AC8A7DFF7B2}" srcOrd="0" destOrd="2" presId="urn:microsoft.com/office/officeart/2005/8/layout/default#1"/>
    <dgm:cxn modelId="{37D31994-2CB8-4BB4-904B-491DC9732A1A}" type="presOf" srcId="{EF30F570-5876-004B-9C8B-585E47DAAD83}" destId="{F857241F-0204-7E46-9E36-BB1C1B41E8BE}" srcOrd="0" destOrd="0" presId="urn:microsoft.com/office/officeart/2005/8/layout/default#1"/>
    <dgm:cxn modelId="{AA1BCF42-E324-0A4F-9A30-2D6A84F134F9}" srcId="{0A59F8CA-C591-6043-A635-E890A2FEFAA1}" destId="{AA1D1446-5E4C-9147-A05B-A525B5D33300}" srcOrd="1" destOrd="0" parTransId="{8421ABCB-5AE0-3647-8A4C-1618F52A4771}" sibTransId="{1383A4E9-BF43-A549-80CF-0101B18FF5A6}"/>
    <dgm:cxn modelId="{21808F9E-4808-BA46-A7AA-7D4A7D4E3E44}" srcId="{EF30F570-5876-004B-9C8B-585E47DAAD83}" destId="{E79CA0FF-6B42-9C47-A457-64E098204112}" srcOrd="1" destOrd="0" parTransId="{D053151F-5DAC-144E-AE31-472924F9D530}" sibTransId="{7C49BEEF-C503-2347-8071-8236A947F85C}"/>
    <dgm:cxn modelId="{8C9B701C-C71D-2249-AC5E-3F7873E3CFC1}" srcId="{FB4831EA-2490-3046-ADDC-18179C8BB21C}" destId="{1D821D8F-52B6-1B48-A1A8-A39CA8148782}" srcOrd="1" destOrd="0" parTransId="{A66363B4-A07D-D349-B2F6-9D8B30DA56B5}" sibTransId="{B47286F6-6A35-B145-8F36-F99C85AC910C}"/>
    <dgm:cxn modelId="{52066A94-182E-4847-80F5-4165A4842B5B}" type="presOf" srcId="{1B023E5A-84E6-9C4E-A416-90F9D5079EB6}" destId="{CD1BAE9B-72D5-E843-AFC9-30F6EE66A074}" srcOrd="0" destOrd="0" presId="urn:microsoft.com/office/officeart/2005/8/layout/default#1"/>
    <dgm:cxn modelId="{85412A41-5CB6-A744-A5F9-6DA5E14D6B19}" srcId="{EF30F570-5876-004B-9C8B-585E47DAAD83}" destId="{C63ABCEC-113F-2B47-907A-D62CB0A11871}" srcOrd="0" destOrd="0" parTransId="{0CA4FCC8-149C-B647-A128-511D5941679D}" sibTransId="{F79242F0-1B33-3541-8410-9EA0A84E191A}"/>
    <dgm:cxn modelId="{44D0DEED-25A9-5B4A-9DED-72B2CC584681}" srcId="{0A59F8CA-C591-6043-A635-E890A2FEFAA1}" destId="{14995F9C-B853-3444-BEE3-4C6A50D96F01}" srcOrd="0" destOrd="0" parTransId="{D8130518-8B05-3B48-B2F9-81E4E42F34C3}" sibTransId="{2120D2FB-51FC-0945-A714-9B404C5D3894}"/>
    <dgm:cxn modelId="{28166D67-A9A3-424A-A527-370E4C0E47B0}" srcId="{A357B75B-C1F8-DC4F-A554-FC42D5ABA065}" destId="{28FC1B42-5E4E-8E49-8D66-1F7E11921B8B}" srcOrd="1" destOrd="0" parTransId="{1491C64A-A58D-FB44-8153-4DBB6E44F2E7}" sibTransId="{043E03DA-C080-F644-918D-673219AA6E48}"/>
    <dgm:cxn modelId="{69F92E40-AD2E-5A42-A55F-F9228697E530}" srcId="{FB4831EA-2490-3046-ADDC-18179C8BB21C}" destId="{617766AD-6E05-BE49-A49D-990CFCA906DE}" srcOrd="0" destOrd="0" parTransId="{91C86F3C-2588-E24B-8153-1BC178C1287A}" sibTransId="{510F325E-6B89-7E41-83B5-7CD57B7F9F1D}"/>
    <dgm:cxn modelId="{FF526494-638A-4ADB-BF06-04C2C36B1F5F}" type="presOf" srcId="{AA1D1446-5E4C-9147-A05B-A525B5D33300}" destId="{518ED95B-3B5F-C84E-8B6A-7AF5515CCF63}" srcOrd="0" destOrd="2" presId="urn:microsoft.com/office/officeart/2005/8/layout/default#1"/>
    <dgm:cxn modelId="{A6B832BF-9883-45DE-A72D-337C73FCC038}" type="presParOf" srcId="{CD1BAE9B-72D5-E843-AFC9-30F6EE66A074}" destId="{329CB527-A4FC-E546-8288-57A728EDDB01}" srcOrd="0" destOrd="0" presId="urn:microsoft.com/office/officeart/2005/8/layout/default#1"/>
    <dgm:cxn modelId="{6D70F2B3-522E-479D-A389-EA0516569934}" type="presParOf" srcId="{CD1BAE9B-72D5-E843-AFC9-30F6EE66A074}" destId="{009B1B59-4097-7241-AFAA-81691E20BB38}" srcOrd="1" destOrd="0" presId="urn:microsoft.com/office/officeart/2005/8/layout/default#1"/>
    <dgm:cxn modelId="{C2424A1E-B6B2-4D60-96B7-B05109F272EE}" type="presParOf" srcId="{CD1BAE9B-72D5-E843-AFC9-30F6EE66A074}" destId="{F857241F-0204-7E46-9E36-BB1C1B41E8BE}" srcOrd="2" destOrd="0" presId="urn:microsoft.com/office/officeart/2005/8/layout/default#1"/>
    <dgm:cxn modelId="{78E7333D-7E1F-4D43-8EB2-C82296073B10}" type="presParOf" srcId="{CD1BAE9B-72D5-E843-AFC9-30F6EE66A074}" destId="{CB80CB8E-1039-3D4D-BB5A-656BE5ED32EB}" srcOrd="3" destOrd="0" presId="urn:microsoft.com/office/officeart/2005/8/layout/default#1"/>
    <dgm:cxn modelId="{158AFB7B-6BA7-4243-911B-034192ED576E}" type="presParOf" srcId="{CD1BAE9B-72D5-E843-AFC9-30F6EE66A074}" destId="{46720B66-1BBA-7544-B176-7AC8A7DFF7B2}" srcOrd="4" destOrd="0" presId="urn:microsoft.com/office/officeart/2005/8/layout/default#1"/>
    <dgm:cxn modelId="{C04923AB-CBE8-48F0-B55D-711D0BDC0BC5}" type="presParOf" srcId="{CD1BAE9B-72D5-E843-AFC9-30F6EE66A074}" destId="{C5F95B6F-D56A-3E4B-966F-44A59FD87053}" srcOrd="5" destOrd="0" presId="urn:microsoft.com/office/officeart/2005/8/layout/default#1"/>
    <dgm:cxn modelId="{F0F325B5-521C-494F-9A42-AE8768D1BFCB}" type="presParOf" srcId="{CD1BAE9B-72D5-E843-AFC9-30F6EE66A074}" destId="{518ED95B-3B5F-C84E-8B6A-7AF5515CCF63}" srcOrd="6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BF7BD-CFFC-784D-8430-703BCC523590}">
      <dsp:nvSpPr>
        <dsp:cNvPr id="0" name=""/>
        <dsp:cNvSpPr/>
      </dsp:nvSpPr>
      <dsp:spPr>
        <a:xfrm rot="5400000">
          <a:off x="5771370" y="-2365339"/>
          <a:ext cx="893098" cy="5852160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kern="1200" dirty="0" smtClean="0"/>
            <a:t>Putting a price on a carbon  will make the calculation and planning easier.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AU" sz="1600" kern="1200" dirty="0" smtClean="0"/>
            <a:t>Every country must reduce the emission based on their own target.</a:t>
          </a:r>
          <a:endParaRPr lang="en-US" sz="1600" kern="1200" dirty="0"/>
        </a:p>
      </dsp:txBody>
      <dsp:txXfrm rot="-5400000">
        <a:off x="3291840" y="157788"/>
        <a:ext cx="5808563" cy="805904"/>
      </dsp:txXfrm>
    </dsp:sp>
    <dsp:sp modelId="{562A54D4-B3AA-4146-8B1C-F771C41900B0}">
      <dsp:nvSpPr>
        <dsp:cNvPr id="0" name=""/>
        <dsp:cNvSpPr/>
      </dsp:nvSpPr>
      <dsp:spPr>
        <a:xfrm>
          <a:off x="0" y="2553"/>
          <a:ext cx="3291840" cy="1116373"/>
        </a:xfrm>
        <a:prstGeom prst="roundRect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rgbClr val="2F2B20"/>
              </a:solidFill>
            </a:rPr>
            <a:t>National Target</a:t>
          </a:r>
          <a:endParaRPr lang="en-US" sz="3100" b="1" kern="1200" dirty="0">
            <a:solidFill>
              <a:srgbClr val="2F2B20"/>
            </a:solidFill>
          </a:endParaRPr>
        </a:p>
      </dsp:txBody>
      <dsp:txXfrm>
        <a:off x="54497" y="57050"/>
        <a:ext cx="3182846" cy="1007379"/>
      </dsp:txXfrm>
    </dsp:sp>
    <dsp:sp modelId="{FF759734-85EC-1A49-9581-429F29B492A6}">
      <dsp:nvSpPr>
        <dsp:cNvPr id="0" name=""/>
        <dsp:cNvSpPr/>
      </dsp:nvSpPr>
      <dsp:spPr>
        <a:xfrm rot="5400000">
          <a:off x="5771370" y="-1193147"/>
          <a:ext cx="893098" cy="5852160"/>
        </a:xfrm>
        <a:prstGeom prst="round2SameRect">
          <a:avLst/>
        </a:prstGeom>
        <a:solidFill>
          <a:schemeClr val="accent5">
            <a:lumMod val="20000"/>
            <a:lumOff val="80000"/>
            <a:alpha val="9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/>
            <a:t>Putting the price on a carbon will generate revenue and business opportunity that can be used to implement low carbon technologies.</a:t>
          </a:r>
          <a:endParaRPr lang="en-US" sz="1700" kern="1200" dirty="0"/>
        </a:p>
      </dsp:txBody>
      <dsp:txXfrm rot="-5400000">
        <a:off x="3291840" y="1329980"/>
        <a:ext cx="5808563" cy="805904"/>
      </dsp:txXfrm>
    </dsp:sp>
    <dsp:sp modelId="{7595461F-625D-7343-A27A-39EC5EA08152}">
      <dsp:nvSpPr>
        <dsp:cNvPr id="0" name=""/>
        <dsp:cNvSpPr/>
      </dsp:nvSpPr>
      <dsp:spPr>
        <a:xfrm>
          <a:off x="0" y="1174745"/>
          <a:ext cx="3291840" cy="1116373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/>
            <a:t> </a:t>
          </a:r>
          <a:r>
            <a:rPr lang="en-US" sz="3100" b="1" kern="1200" dirty="0" smtClean="0">
              <a:solidFill>
                <a:srgbClr val="2F2B20"/>
              </a:solidFill>
            </a:rPr>
            <a:t>Source of Revenue</a:t>
          </a:r>
          <a:endParaRPr lang="en-US" sz="3100" b="1" kern="1200" dirty="0">
            <a:solidFill>
              <a:srgbClr val="2F2B20"/>
            </a:solidFill>
          </a:endParaRPr>
        </a:p>
      </dsp:txBody>
      <dsp:txXfrm>
        <a:off x="54497" y="1229242"/>
        <a:ext cx="3182846" cy="1007379"/>
      </dsp:txXfrm>
    </dsp:sp>
    <dsp:sp modelId="{2B10CBCE-AE2E-664E-9AA5-35A0462206FD}">
      <dsp:nvSpPr>
        <dsp:cNvPr id="0" name=""/>
        <dsp:cNvSpPr/>
      </dsp:nvSpPr>
      <dsp:spPr>
        <a:xfrm rot="5400000">
          <a:off x="5771370" y="-20955"/>
          <a:ext cx="893098" cy="5852160"/>
        </a:xfrm>
        <a:prstGeom prst="round2SameRect">
          <a:avLst/>
        </a:prstGeom>
        <a:solidFill>
          <a:schemeClr val="accent5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chemeClr val="tx1"/>
              </a:solidFill>
            </a:rPr>
            <a:t>As the emission will become cost, companies will be triggered to be more efficient in the production process </a:t>
          </a:r>
          <a:endParaRPr lang="en-US" sz="1700" kern="1200" dirty="0">
            <a:solidFill>
              <a:schemeClr val="tx1"/>
            </a:solidFill>
          </a:endParaRPr>
        </a:p>
      </dsp:txBody>
      <dsp:txXfrm rot="-5400000">
        <a:off x="3291840" y="2502173"/>
        <a:ext cx="5808563" cy="805904"/>
      </dsp:txXfrm>
    </dsp:sp>
    <dsp:sp modelId="{74C238BB-C8C7-484E-B888-2A49F6C0FD61}">
      <dsp:nvSpPr>
        <dsp:cNvPr id="0" name=""/>
        <dsp:cNvSpPr/>
      </dsp:nvSpPr>
      <dsp:spPr>
        <a:xfrm>
          <a:off x="0" y="2346938"/>
          <a:ext cx="3291840" cy="1116373"/>
        </a:xfrm>
        <a:prstGeom prst="round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chemeClr val="tx1"/>
              </a:solidFill>
            </a:rPr>
            <a:t>Product and Process Efficiency</a:t>
          </a:r>
          <a:endParaRPr lang="en-US" sz="3100" b="1" kern="1200" dirty="0">
            <a:solidFill>
              <a:schemeClr val="tx1"/>
            </a:solidFill>
          </a:endParaRPr>
        </a:p>
      </dsp:txBody>
      <dsp:txXfrm>
        <a:off x="54497" y="2401435"/>
        <a:ext cx="3182846" cy="1007379"/>
      </dsp:txXfrm>
    </dsp:sp>
    <dsp:sp modelId="{8D0E8D02-BBEB-B14A-BE2F-DEA06C131014}">
      <dsp:nvSpPr>
        <dsp:cNvPr id="0" name=""/>
        <dsp:cNvSpPr/>
      </dsp:nvSpPr>
      <dsp:spPr>
        <a:xfrm rot="5400000">
          <a:off x="5771370" y="1151237"/>
          <a:ext cx="893098" cy="5852160"/>
        </a:xfrm>
        <a:prstGeom prst="round2SameRect">
          <a:avLst/>
        </a:prstGeom>
        <a:solidFill>
          <a:schemeClr val="accent5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</a:rPr>
            <a:t>The private sector will be interested to invest in the low-carbon development as there is incentive for reducing emission</a:t>
          </a:r>
          <a:endParaRPr lang="en-US" sz="1700" kern="1200" dirty="0">
            <a:solidFill>
              <a:srgbClr val="2F2B20"/>
            </a:solidFill>
          </a:endParaRPr>
        </a:p>
      </dsp:txBody>
      <dsp:txXfrm rot="-5400000">
        <a:off x="3291840" y="3674365"/>
        <a:ext cx="5808563" cy="805904"/>
      </dsp:txXfrm>
    </dsp:sp>
    <dsp:sp modelId="{E988B687-1D86-0A47-A67F-E82E19CCF106}">
      <dsp:nvSpPr>
        <dsp:cNvPr id="0" name=""/>
        <dsp:cNvSpPr/>
      </dsp:nvSpPr>
      <dsp:spPr>
        <a:xfrm>
          <a:off x="0" y="3519130"/>
          <a:ext cx="3291840" cy="1116373"/>
        </a:xfrm>
        <a:prstGeom prst="roundRect">
          <a:avLst/>
        </a:prstGeom>
        <a:solidFill>
          <a:schemeClr val="accent6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rgbClr val="2F2B20"/>
              </a:solidFill>
            </a:rPr>
            <a:t>Scaling Up Private Sector Fund</a:t>
          </a:r>
          <a:endParaRPr lang="en-US" sz="3100" b="1" kern="1200" dirty="0">
            <a:solidFill>
              <a:srgbClr val="2F2B20"/>
            </a:solidFill>
          </a:endParaRPr>
        </a:p>
      </dsp:txBody>
      <dsp:txXfrm>
        <a:off x="54497" y="3573627"/>
        <a:ext cx="3182846" cy="1007379"/>
      </dsp:txXfrm>
    </dsp:sp>
    <dsp:sp modelId="{3BD4BFA1-4BA9-AF40-8428-9A650C9F7F41}">
      <dsp:nvSpPr>
        <dsp:cNvPr id="0" name=""/>
        <dsp:cNvSpPr/>
      </dsp:nvSpPr>
      <dsp:spPr>
        <a:xfrm rot="5400000">
          <a:off x="5771370" y="2323429"/>
          <a:ext cx="893098" cy="5852160"/>
        </a:xfrm>
        <a:prstGeom prst="round2SameRect">
          <a:avLst/>
        </a:prstGeom>
        <a:solidFill>
          <a:schemeClr val="accent5">
            <a:lumMod val="20000"/>
            <a:lumOff val="8000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700" kern="1200" dirty="0" smtClean="0">
              <a:solidFill>
                <a:srgbClr val="2F2B20"/>
              </a:solidFill>
            </a:rPr>
            <a:t>By putting price on a carbon it is likely the price of energy will get higher, thus changing behavior of the people to be more efficient (demand side management)</a:t>
          </a:r>
          <a:endParaRPr lang="en-US" sz="1700" kern="1200" dirty="0">
            <a:solidFill>
              <a:srgbClr val="2F2B20"/>
            </a:solidFill>
          </a:endParaRPr>
        </a:p>
      </dsp:txBody>
      <dsp:txXfrm rot="-5400000">
        <a:off x="3291840" y="4846557"/>
        <a:ext cx="5808563" cy="805904"/>
      </dsp:txXfrm>
    </dsp:sp>
    <dsp:sp modelId="{93F481AC-E2FF-5343-9037-AEC95688717F}">
      <dsp:nvSpPr>
        <dsp:cNvPr id="0" name=""/>
        <dsp:cNvSpPr/>
      </dsp:nvSpPr>
      <dsp:spPr>
        <a:xfrm>
          <a:off x="0" y="4691322"/>
          <a:ext cx="3291840" cy="1116373"/>
        </a:xfrm>
        <a:prstGeom prst="roundRect">
          <a:avLst/>
        </a:prstGeom>
        <a:solidFill>
          <a:schemeClr val="accent6">
            <a:lumMod val="5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59055" rIns="118110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100" b="1" kern="1200" dirty="0" smtClean="0">
              <a:solidFill>
                <a:schemeClr val="bg1"/>
              </a:solidFill>
            </a:rPr>
            <a:t>Trigger Behavior Change</a:t>
          </a:r>
          <a:endParaRPr lang="en-US" sz="3100" b="1" kern="1200" dirty="0">
            <a:solidFill>
              <a:schemeClr val="bg1"/>
            </a:solidFill>
          </a:endParaRPr>
        </a:p>
      </dsp:txBody>
      <dsp:txXfrm>
        <a:off x="54497" y="4745819"/>
        <a:ext cx="3182846" cy="10073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A31074-686B-4A57-B32D-5087A5C4A877}">
      <dsp:nvSpPr>
        <dsp:cNvPr id="0" name=""/>
        <dsp:cNvSpPr/>
      </dsp:nvSpPr>
      <dsp:spPr>
        <a:xfrm>
          <a:off x="2563" y="467605"/>
          <a:ext cx="2241354" cy="896541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5364" tIns="122682" rIns="61341" bIns="12268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M</a:t>
          </a:r>
          <a:endParaRPr lang="id-ID" sz="4600" kern="1200" dirty="0"/>
        </a:p>
      </dsp:txBody>
      <dsp:txXfrm>
        <a:off x="2563" y="467605"/>
        <a:ext cx="2017219" cy="896541"/>
      </dsp:txXfrm>
    </dsp:sp>
    <dsp:sp modelId="{1F66FC7E-9B0F-465E-A276-18233581D684}">
      <dsp:nvSpPr>
        <dsp:cNvPr id="0" name=""/>
        <dsp:cNvSpPr/>
      </dsp:nvSpPr>
      <dsp:spPr>
        <a:xfrm>
          <a:off x="1795646" y="467605"/>
          <a:ext cx="2241354" cy="896541"/>
        </a:xfrm>
        <a:prstGeom prst="chevron">
          <a:avLst/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R</a:t>
          </a:r>
          <a:endParaRPr lang="id-ID" sz="4600" kern="1200" dirty="0"/>
        </a:p>
      </dsp:txBody>
      <dsp:txXfrm>
        <a:off x="2243917" y="467605"/>
        <a:ext cx="1344813" cy="896541"/>
      </dsp:txXfrm>
    </dsp:sp>
    <dsp:sp modelId="{F38C3889-43E8-4586-8108-F4D4FBF0E1A9}">
      <dsp:nvSpPr>
        <dsp:cNvPr id="0" name=""/>
        <dsp:cNvSpPr/>
      </dsp:nvSpPr>
      <dsp:spPr>
        <a:xfrm>
          <a:off x="3588730" y="467605"/>
          <a:ext cx="2241354" cy="896541"/>
        </a:xfrm>
        <a:prstGeom prst="chevron">
          <a:avLst/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4023" tIns="122682" rIns="61341" bIns="122682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600" kern="1200" dirty="0" smtClean="0"/>
            <a:t>V</a:t>
          </a:r>
          <a:endParaRPr lang="id-ID" sz="4600" kern="1200" dirty="0"/>
        </a:p>
      </dsp:txBody>
      <dsp:txXfrm>
        <a:off x="4037001" y="467605"/>
        <a:ext cx="1344813" cy="89654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9CB527-A4FC-E546-8288-57A728EDDB01}">
      <dsp:nvSpPr>
        <dsp:cNvPr id="0" name=""/>
        <dsp:cNvSpPr/>
      </dsp:nvSpPr>
      <dsp:spPr>
        <a:xfrm>
          <a:off x="930" y="42304"/>
          <a:ext cx="3627685" cy="2176611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Jurisdiction</a:t>
          </a:r>
          <a:endParaRPr lang="en-US" sz="24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39 National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23 Sub-national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</dsp:txBody>
      <dsp:txXfrm>
        <a:off x="930" y="42304"/>
        <a:ext cx="3627685" cy="2176611"/>
      </dsp:txXfrm>
    </dsp:sp>
    <dsp:sp modelId="{F857241F-0204-7E46-9E36-BB1C1B41E8BE}">
      <dsp:nvSpPr>
        <dsp:cNvPr id="0" name=""/>
        <dsp:cNvSpPr/>
      </dsp:nvSpPr>
      <dsp:spPr>
        <a:xfrm>
          <a:off x="3991384" y="42304"/>
          <a:ext cx="3627685" cy="2176611"/>
        </a:xfrm>
        <a:prstGeom prst="rect">
          <a:avLst/>
        </a:prstGeom>
        <a:solidFill>
          <a:schemeClr val="accent2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Instrument</a:t>
          </a:r>
          <a:endParaRPr lang="en-US" sz="24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38 carbon pricing instruments (already implemented or scheduled for implementation)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90% increased compare to 1</a:t>
          </a:r>
          <a:r>
            <a:rPr lang="en-US" sz="1900" b="1" kern="1200" baseline="30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st</a:t>
          </a: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 January 2012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</dsp:txBody>
      <dsp:txXfrm>
        <a:off x="3991384" y="42304"/>
        <a:ext cx="3627685" cy="2176611"/>
      </dsp:txXfrm>
    </dsp:sp>
    <dsp:sp modelId="{46720B66-1BBA-7544-B176-7AC8A7DFF7B2}">
      <dsp:nvSpPr>
        <dsp:cNvPr id="0" name=""/>
        <dsp:cNvSpPr/>
      </dsp:nvSpPr>
      <dsp:spPr>
        <a:xfrm>
          <a:off x="930" y="2581684"/>
          <a:ext cx="3627685" cy="2176611"/>
        </a:xfrm>
        <a:prstGeom prst="rect">
          <a:avLst/>
        </a:prstGeom>
        <a:solidFill>
          <a:schemeClr val="accent4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Coverage</a:t>
          </a:r>
          <a:endParaRPr lang="en-US" sz="24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Around 12% of the global emission or 7 GtCO</a:t>
          </a:r>
          <a:r>
            <a:rPr lang="en-US" sz="1900" b="1" kern="1200" baseline="-25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</a:t>
          </a: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ETS consists of 8% &amp; carbon tax consists of 4%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</dsp:txBody>
      <dsp:txXfrm>
        <a:off x="930" y="2581684"/>
        <a:ext cx="3627685" cy="2176611"/>
      </dsp:txXfrm>
    </dsp:sp>
    <dsp:sp modelId="{518ED95B-3B5F-C84E-8B6A-7AF5515CCF63}">
      <dsp:nvSpPr>
        <dsp:cNvPr id="0" name=""/>
        <dsp:cNvSpPr/>
      </dsp:nvSpPr>
      <dsp:spPr>
        <a:xfrm>
          <a:off x="3991384" y="2581684"/>
          <a:ext cx="3627685" cy="2176611"/>
        </a:xfrm>
        <a:prstGeom prst="rect">
          <a:avLst/>
        </a:prstGeom>
        <a:solidFill>
          <a:schemeClr val="accent3">
            <a:lumMod val="20000"/>
            <a:lumOff val="8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Price</a:t>
          </a:r>
          <a:endParaRPr lang="en-US" sz="24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Ranging from US$ 1 – 130 /tCO</a:t>
          </a:r>
          <a:r>
            <a:rPr lang="en-US" sz="1900" b="1" kern="1200" baseline="-250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2</a:t>
          </a:r>
          <a:r>
            <a:rPr lang="en-US" sz="1900" b="1" kern="1200" dirty="0" smtClean="0">
              <a:solidFill>
                <a:schemeClr val="tx1"/>
              </a:solidFill>
              <a:latin typeface="Calibri" pitchFamily="34" charset="0"/>
              <a:cs typeface="Century Gothic"/>
            </a:rPr>
            <a:t>e</a:t>
          </a: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900" b="1" kern="1200" dirty="0">
            <a:solidFill>
              <a:schemeClr val="tx1"/>
            </a:solidFill>
            <a:latin typeface="Calibri" pitchFamily="34" charset="0"/>
            <a:cs typeface="Century Gothic"/>
          </a:endParaRPr>
        </a:p>
      </dsp:txBody>
      <dsp:txXfrm>
        <a:off x="3991384" y="2581684"/>
        <a:ext cx="3627685" cy="217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A08135-02B2-41D7-B07E-5432254608A2}" type="datetimeFigureOut">
              <a:rPr lang="en-US" smtClean="0"/>
              <a:pPr/>
              <a:t>5/11/2016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A7D0A7-6218-4637-9C7F-537ECB650A2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35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7D0A7-6218-4637-9C7F-537ECB650A2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960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C4C39616-56D5-4DC5-B24A-E42D3713D71E}" type="slidenum">
              <a:rPr lang="en-US">
                <a:ea typeface="MS PGothic" pitchFamily="34" charset="-128"/>
              </a:rPr>
              <a:pPr/>
              <a:t>10</a:t>
            </a:fld>
            <a:endParaRPr lang="en-US">
              <a:ea typeface="MS PGothic" pitchFamily="34" charset="-128"/>
            </a:endParaRPr>
          </a:p>
        </p:txBody>
      </p:sp>
      <p:sp>
        <p:nvSpPr>
          <p:cNvPr id="84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id-ID" smtClean="0">
              <a:latin typeface="Arial" pitchFamily="34" charset="0"/>
              <a:ea typeface="MS PGothic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A7D0A7-6218-4637-9C7F-537ECB650A2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1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5735A7-3FFF-4C70-8611-C7852C713DB3}" type="slidenum">
              <a:rPr lang="en-AU" smtClean="0"/>
              <a:pPr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330765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hyperlink" Target="mailto:secretariat@jcmindonesia.com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Logo CME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09165" y="4528256"/>
            <a:ext cx="3958779" cy="2789176"/>
          </a:xfrm>
          <a:prstGeom prst="rect">
            <a:avLst/>
          </a:prstGeom>
        </p:spPr>
      </p:pic>
      <p:sp>
        <p:nvSpPr>
          <p:cNvPr id="8" name="SmartArt Placeholder 7"/>
          <p:cNvSpPr>
            <a:spLocks noGrp="1"/>
          </p:cNvSpPr>
          <p:nvPr>
            <p:ph type="dgm" sz="quarter" idx="13"/>
          </p:nvPr>
        </p:nvSpPr>
        <p:spPr>
          <a:xfrm>
            <a:off x="21632" y="18184"/>
            <a:ext cx="9144000" cy="3644900"/>
          </a:xfrm>
          <a:solidFill>
            <a:schemeClr val="tx2"/>
          </a:solidFill>
        </p:spPr>
        <p:txBody>
          <a:bodyPr/>
          <a:lstStyle/>
          <a:p>
            <a:r>
              <a:rPr lang="en-US" smtClean="0"/>
              <a:t>Click icon to add SmartArt graphic</a:t>
            </a: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id-ID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13" name="Picture 12" descr="jcmlogotransparen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3456664" y="5277079"/>
            <a:ext cx="2483488" cy="1104249"/>
          </a:xfrm>
          <a:prstGeom prst="rect">
            <a:avLst/>
          </a:prstGeom>
        </p:spPr>
      </p:pic>
      <p:pic>
        <p:nvPicPr>
          <p:cNvPr id="14" name="Picture 13" descr="JICA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444208" y="5085184"/>
            <a:ext cx="1615006" cy="131398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9" name="Picture 8" descr="jcmlogotransparen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0"/>
            <a:ext cx="1331640" cy="592095"/>
          </a:xfrm>
          <a:prstGeom prst="rect">
            <a:avLst/>
          </a:prstGeom>
        </p:spPr>
      </p:pic>
      <p:pic>
        <p:nvPicPr>
          <p:cNvPr id="11" name="Picture 10" descr="Logo CME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610915" y="-345359"/>
            <a:ext cx="2086571" cy="1470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Placeholder 7"/>
          <p:cNvSpPr>
            <a:spLocks noGrp="1"/>
          </p:cNvSpPr>
          <p:nvPr>
            <p:ph type="dgm" sz="quarter" idx="13"/>
          </p:nvPr>
        </p:nvSpPr>
        <p:spPr>
          <a:xfrm>
            <a:off x="1547664" y="0"/>
            <a:ext cx="7596336" cy="6858000"/>
          </a:xfrm>
          <a:solidFill>
            <a:schemeClr val="tx2"/>
          </a:solidFill>
          <a:ln>
            <a:solidFill>
              <a:schemeClr val="tx2"/>
            </a:solidFill>
          </a:ln>
        </p:spPr>
        <p:txBody>
          <a:bodyPr/>
          <a:lstStyle/>
          <a:p>
            <a:r>
              <a:rPr lang="en-US" smtClean="0"/>
              <a:t>Click icon to add SmartArt graphic</a:t>
            </a:r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492896"/>
            <a:ext cx="7196336" cy="1362075"/>
          </a:xfrm>
        </p:spPr>
        <p:txBody>
          <a:bodyPr anchor="t"/>
          <a:lstStyle>
            <a:lvl1pPr algn="r">
              <a:defRPr sz="4000" b="1" cap="all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id-ID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35696" y="3873029"/>
            <a:ext cx="7196336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9" name="Picture 8" descr="Logo CME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005806" y="-531440"/>
            <a:ext cx="3345558" cy="2357128"/>
          </a:xfrm>
          <a:prstGeom prst="rect">
            <a:avLst/>
          </a:prstGeom>
        </p:spPr>
      </p:pic>
      <p:pic>
        <p:nvPicPr>
          <p:cNvPr id="10" name="Picture 9" descr="jcmlogotransparent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3501008"/>
            <a:ext cx="1511799" cy="672201"/>
          </a:xfrm>
          <a:prstGeom prst="rect">
            <a:avLst/>
          </a:prstGeom>
        </p:spPr>
      </p:pic>
      <p:pic>
        <p:nvPicPr>
          <p:cNvPr id="11" name="Picture 10" descr="JICA-Logo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4740" y="5949280"/>
            <a:ext cx="1116900" cy="90872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1" name="Picture 10" descr="jcmlogotransparen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0"/>
            <a:ext cx="1331640" cy="592095"/>
          </a:xfrm>
          <a:prstGeom prst="rect">
            <a:avLst/>
          </a:prstGeom>
        </p:spPr>
      </p:pic>
      <p:pic>
        <p:nvPicPr>
          <p:cNvPr id="13" name="Picture 12" descr="Logo CME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612576" y="-315416"/>
            <a:ext cx="2086571" cy="1470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0"/>
            <a:ext cx="9144000" cy="112474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  <p:pic>
        <p:nvPicPr>
          <p:cNvPr id="7" name="Picture 6" descr="jcmlogotransparent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12360" y="0"/>
            <a:ext cx="1331640" cy="592095"/>
          </a:xfrm>
          <a:prstGeom prst="rect">
            <a:avLst/>
          </a:prstGeom>
        </p:spPr>
      </p:pic>
      <p:pic>
        <p:nvPicPr>
          <p:cNvPr id="9" name="Picture 8" descr="Logo CME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612576" y="-387424"/>
            <a:ext cx="2086571" cy="14701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  <p:sp>
        <p:nvSpPr>
          <p:cNvPr id="5" name="Rectangle 4"/>
          <p:cNvSpPr/>
          <p:nvPr userDrawn="1"/>
        </p:nvSpPr>
        <p:spPr>
          <a:xfrm>
            <a:off x="0" y="3573016"/>
            <a:ext cx="9144000" cy="2160240"/>
          </a:xfrm>
          <a:prstGeom prst="rect">
            <a:avLst/>
          </a:prstGeom>
          <a:solidFill>
            <a:schemeClr val="accent3"/>
          </a:solidFill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d-ID" sz="3600" b="1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d-ID" sz="28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 smtClean="0">
                <a:solidFill>
                  <a:prstClr val="black"/>
                </a:solidFill>
              </a:rPr>
              <a:t>Our website</a:t>
            </a:r>
            <a:r>
              <a:rPr lang="en-GB" sz="2800" smtClean="0">
                <a:solidFill>
                  <a:prstClr val="black"/>
                </a:solidFill>
              </a:rPr>
              <a:t>: http://jcm.ekon.go.id</a:t>
            </a:r>
            <a:endParaRPr lang="en-GB" sz="2800" dirty="0" smtClean="0">
              <a:solidFill>
                <a:prstClr val="black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2800" dirty="0">
                <a:solidFill>
                  <a:prstClr val="black"/>
                </a:solidFill>
              </a:rPr>
              <a:t>C</a:t>
            </a:r>
            <a:r>
              <a:rPr lang="en-US" sz="2800" dirty="0" smtClean="0">
                <a:solidFill>
                  <a:prstClr val="black"/>
                </a:solidFill>
              </a:rPr>
              <a:t>ontact us at </a:t>
            </a:r>
            <a:r>
              <a:rPr lang="en-GB" sz="2800" dirty="0" smtClean="0">
                <a:solidFill>
                  <a:prstClr val="black"/>
                </a:solidFill>
                <a:hlinkClick r:id="rId2"/>
              </a:rPr>
              <a:t>secretariat@jcmindonesia.com</a:t>
            </a:r>
            <a:endParaRPr lang="id-ID" sz="2800" dirty="0" smtClean="0">
              <a:solidFill>
                <a:prstClr val="black"/>
              </a:solidFill>
            </a:endParaRPr>
          </a:p>
          <a:p>
            <a:pPr marL="84049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id-ID" sz="2400" dirty="0" smtClean="0">
                <a:solidFill>
                  <a:prstClr val="black"/>
                </a:solidFill>
                <a:cs typeface="Arial" pitchFamily="34" charset="0"/>
              </a:rPr>
              <a:t>Sekretariat JCM Indonesia</a:t>
            </a:r>
          </a:p>
          <a:p>
            <a:pPr marL="84049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id-ID" sz="2400" dirty="0" smtClean="0">
                <a:solidFill>
                  <a:prstClr val="black"/>
                </a:solidFill>
                <a:cs typeface="Arial" pitchFamily="34" charset="0"/>
              </a:rPr>
              <a:t>Gedung </a:t>
            </a:r>
            <a:r>
              <a:rPr lang="en-GB" sz="2400" err="1" smtClean="0">
                <a:solidFill>
                  <a:prstClr val="black"/>
                </a:solidFill>
                <a:cs typeface="Arial" pitchFamily="34" charset="0"/>
              </a:rPr>
              <a:t>Kementerian</a:t>
            </a:r>
            <a:r>
              <a:rPr lang="en-GB" sz="2400" smtClean="0">
                <a:solidFill>
                  <a:prstClr val="black"/>
                </a:solidFill>
                <a:cs typeface="Arial" pitchFamily="34" charset="0"/>
              </a:rPr>
              <a:t> Koordinator Bidang Perekonomian  Lt.2</a:t>
            </a:r>
            <a:endParaRPr lang="en-GB" sz="2400" dirty="0" smtClean="0">
              <a:solidFill>
                <a:prstClr val="black"/>
              </a:solidFill>
              <a:cs typeface="Arial" pitchFamily="34" charset="0"/>
            </a:endParaRPr>
          </a:p>
          <a:p>
            <a:pPr marL="84049" algn="ctr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id-ID" sz="2400" dirty="0" smtClean="0">
                <a:solidFill>
                  <a:prstClr val="black"/>
                </a:solidFill>
                <a:cs typeface="Arial" pitchFamily="34" charset="0"/>
              </a:rPr>
              <a:t>Jl. Medan </a:t>
            </a:r>
            <a:r>
              <a:rPr lang="id-ID" sz="2400" smtClean="0">
                <a:solidFill>
                  <a:prstClr val="black"/>
                </a:solidFill>
                <a:cs typeface="Arial" pitchFamily="34" charset="0"/>
              </a:rPr>
              <a:t>Merdeka </a:t>
            </a:r>
            <a:r>
              <a:rPr lang="en-GB" sz="2400" smtClean="0">
                <a:solidFill>
                  <a:prstClr val="black"/>
                </a:solidFill>
                <a:cs typeface="Arial" pitchFamily="34" charset="0"/>
              </a:rPr>
              <a:t>Barat</a:t>
            </a:r>
            <a:r>
              <a:rPr lang="id-ID" sz="2400" smtClean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GB" sz="2400" smtClean="0">
                <a:solidFill>
                  <a:prstClr val="black"/>
                </a:solidFill>
                <a:cs typeface="Arial" pitchFamily="34" charset="0"/>
              </a:rPr>
              <a:t>7</a:t>
            </a:r>
            <a:r>
              <a:rPr lang="id-ID" sz="2400" smtClean="0">
                <a:solidFill>
                  <a:prstClr val="black"/>
                </a:solidFill>
                <a:cs typeface="Arial" pitchFamily="34" charset="0"/>
              </a:rPr>
              <a:t>, </a:t>
            </a:r>
            <a:r>
              <a:rPr lang="id-ID" sz="2400" dirty="0" smtClean="0">
                <a:solidFill>
                  <a:prstClr val="black"/>
                </a:solidFill>
                <a:cs typeface="Arial" pitchFamily="34" charset="0"/>
              </a:rPr>
              <a:t>Jakarta</a:t>
            </a:r>
            <a:r>
              <a:rPr lang="en-GB" sz="2400" dirty="0" smtClean="0">
                <a:solidFill>
                  <a:prstClr val="black"/>
                </a:solidFill>
                <a:cs typeface="Arial" pitchFamily="34" charset="0"/>
              </a:rPr>
              <a:t> 10110</a:t>
            </a:r>
            <a:endParaRPr lang="id-ID" sz="2400" dirty="0" smtClean="0">
              <a:solidFill>
                <a:prstClr val="black"/>
              </a:solidFill>
              <a:cs typeface="Arial" pitchFamily="34" charset="0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GB" sz="2400" dirty="0" smtClean="0">
                <a:solidFill>
                  <a:prstClr val="black"/>
                </a:solidFill>
              </a:rPr>
              <a:t>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id-ID" sz="3600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 userDrawn="1"/>
        </p:nvSpPr>
        <p:spPr>
          <a:xfrm>
            <a:off x="0" y="0"/>
            <a:ext cx="78488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fontAlgn="auto">
              <a:spcAft>
                <a:spcPts val="0"/>
              </a:spcAft>
              <a:buFontTx/>
              <a:buNone/>
              <a:defRPr/>
            </a:pPr>
            <a:endParaRPr lang="id-ID" sz="4400" dirty="0">
              <a:solidFill>
                <a:prstClr val="black"/>
              </a:solidFill>
              <a:latin typeface="Calibri"/>
              <a:ea typeface="+mn-ea"/>
            </a:endParaRPr>
          </a:p>
        </p:txBody>
      </p:sp>
      <p:pic>
        <p:nvPicPr>
          <p:cNvPr id="7" name="Picture 6" descr="JICA-Logo.gif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202636" y="548680"/>
            <a:ext cx="1609724" cy="1309687"/>
          </a:xfrm>
          <a:prstGeom prst="rect">
            <a:avLst/>
          </a:prstGeom>
        </p:spPr>
      </p:pic>
      <p:pic>
        <p:nvPicPr>
          <p:cNvPr id="8" name="Picture 7" descr="Logo CMEA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27584" y="260648"/>
            <a:ext cx="3345557" cy="2357128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2420888"/>
            <a:ext cx="9144000" cy="115212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sz="4000" b="1" smtClean="0">
                <a:solidFill>
                  <a:prstClr val="white"/>
                </a:solidFill>
              </a:rPr>
              <a:t>Thank you! </a:t>
            </a:r>
            <a:r>
              <a:rPr lang="en-US" sz="4000" b="1" dirty="0" err="1" smtClean="0">
                <a:solidFill>
                  <a:prstClr val="white"/>
                </a:solidFill>
              </a:rPr>
              <a:t>Terima</a:t>
            </a:r>
            <a:r>
              <a:rPr lang="en-US" sz="4000" b="1" dirty="0" smtClean="0">
                <a:solidFill>
                  <a:prstClr val="white"/>
                </a:solidFill>
              </a:rPr>
              <a:t> </a:t>
            </a:r>
            <a:r>
              <a:rPr lang="en-US" sz="4000" b="1" dirty="0" err="1" smtClean="0">
                <a:solidFill>
                  <a:prstClr val="white"/>
                </a:solidFill>
              </a:rPr>
              <a:t>kasih</a:t>
            </a:r>
            <a:r>
              <a:rPr lang="en-US" sz="4000" b="1" dirty="0" smtClean="0">
                <a:solidFill>
                  <a:prstClr val="white"/>
                </a:solidFill>
              </a:rPr>
              <a:t>!</a:t>
            </a:r>
            <a:endParaRPr lang="id-ID" sz="4000" b="1" dirty="0">
              <a:solidFill>
                <a:prstClr val="white"/>
              </a:solidFill>
            </a:endParaRPr>
          </a:p>
        </p:txBody>
      </p:sp>
      <p:pic>
        <p:nvPicPr>
          <p:cNvPr id="10" name="Picture 9" descr="transparent small.png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3614945" y="881398"/>
            <a:ext cx="2196079" cy="97696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733EB-9027-48E5-B510-0A6CD8F9EC29}" type="slidenum">
              <a:rPr lang="id-ID" smtClean="0"/>
              <a:pPr/>
              <a:t>‹#›</a:t>
            </a:fld>
            <a:endParaRPr lang="id-ID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://www.jcmindonesia.com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martArt Placeholder 1"/>
          <p:cNvSpPr>
            <a:spLocks noGrp="1"/>
          </p:cNvSpPr>
          <p:nvPr>
            <p:ph type="dgm" sz="quarter" idx="13"/>
          </p:nvPr>
        </p:nvSpPr>
        <p:spPr>
          <a:xfrm>
            <a:off x="-36512" y="0"/>
            <a:ext cx="9202144" cy="3663084"/>
          </a:xfrm>
        </p:spPr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611560" y="155679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/>
              <a:t>Market Based Mechanism</a:t>
            </a:r>
            <a:br>
              <a:rPr lang="en-US" dirty="0"/>
            </a:br>
            <a:r>
              <a:rPr lang="en-US" dirty="0" smtClean="0"/>
              <a:t>for Climate Change Mitigation in Indonesia</a:t>
            </a:r>
            <a:endParaRPr lang="id-ID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Indonesia JCM Secretariat</a:t>
            </a:r>
            <a:endParaRPr lang="id-ID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Rumah Nelayan Rusak Dihantam Ombak3-tn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4" y="-12252"/>
            <a:ext cx="10553382" cy="687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07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2400" y="122238"/>
            <a:ext cx="7620000" cy="1143000"/>
          </a:xfrm>
        </p:spPr>
        <p:txBody>
          <a:bodyPr/>
          <a:lstStyle/>
          <a:p>
            <a:r>
              <a:rPr lang="en-US" sz="3200" b="1" dirty="0" smtClean="0">
                <a:latin typeface="+mn-lt"/>
                <a:cs typeface="Century Gothic"/>
              </a:rPr>
              <a:t>What happened in COP 21 Paris?</a:t>
            </a:r>
            <a:endParaRPr lang="en-US" sz="3200" b="1" dirty="0">
              <a:latin typeface="+mn-lt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24744"/>
            <a:ext cx="7092280" cy="4949478"/>
          </a:xfrm>
        </p:spPr>
        <p:txBody>
          <a:bodyPr>
            <a:noAutofit/>
          </a:bodyPr>
          <a:lstStyle/>
          <a:p>
            <a:pPr algn="just">
              <a:buFont typeface="Wingdings" charset="2"/>
              <a:buChar char="Ø"/>
            </a:pPr>
            <a:r>
              <a:rPr lang="en-US" sz="2000" dirty="0" smtClean="0">
                <a:cs typeface="Century Gothic"/>
              </a:rPr>
              <a:t>Parties of the UNFCCC pledged to curb its carbon emission, strengthen resilience and joined to take common climate action. </a:t>
            </a:r>
          </a:p>
          <a:p>
            <a:pPr algn="just">
              <a:buFont typeface="Wingdings" charset="2"/>
              <a:buChar char="Ø"/>
            </a:pPr>
            <a:r>
              <a:rPr lang="en-US" sz="2000" dirty="0" smtClean="0">
                <a:cs typeface="Century Gothic"/>
              </a:rPr>
              <a:t>Paris Deal includes a temperature limit of </a:t>
            </a:r>
            <a:r>
              <a:rPr lang="en-US" sz="2000" b="1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“well below 2 C” and says there should be “efforts” to limit it to 1.5 C</a:t>
            </a:r>
            <a:r>
              <a:rPr lang="en-US" sz="2000" dirty="0" smtClean="0">
                <a:cs typeface="Century Gothic"/>
              </a:rPr>
              <a:t>.  To do so requires </a:t>
            </a:r>
            <a:r>
              <a:rPr lang="en-US" sz="2000" b="1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32 GtCO</a:t>
            </a:r>
            <a:r>
              <a:rPr lang="en-US" sz="2000" b="1" baseline="-25000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2</a:t>
            </a:r>
            <a:r>
              <a:rPr lang="en-US" sz="2000" b="1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e emission to be cut in 2050</a:t>
            </a:r>
            <a:r>
              <a:rPr lang="en-US" sz="2000" dirty="0" smtClean="0">
                <a:cs typeface="Century Gothic"/>
              </a:rPr>
              <a:t>, and around </a:t>
            </a:r>
            <a:r>
              <a:rPr lang="en-US" sz="2000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US$ 40 trillion additional investment</a:t>
            </a:r>
            <a:r>
              <a:rPr lang="en-US" sz="2000" dirty="0" smtClean="0">
                <a:cs typeface="Century Gothic"/>
              </a:rPr>
              <a:t> to transition to a global low-carbon economy. </a:t>
            </a:r>
          </a:p>
          <a:p>
            <a:pPr algn="just">
              <a:buFont typeface="Wingdings" charset="2"/>
              <a:buChar char="Ø"/>
            </a:pPr>
            <a:r>
              <a:rPr lang="en-US" sz="2000" dirty="0" smtClean="0">
                <a:cs typeface="Century Gothic"/>
              </a:rPr>
              <a:t>To achieve long-term temperature goal or in another word reaching </a:t>
            </a:r>
            <a:r>
              <a:rPr lang="en-US" sz="2000" b="1" dirty="0" smtClean="0">
                <a:solidFill>
                  <a:srgbClr val="FF0000"/>
                </a:solidFill>
                <a:latin typeface="Arial Black" pitchFamily="34" charset="0"/>
                <a:cs typeface="Century Gothic"/>
              </a:rPr>
              <a:t>net zero-emission after 2050</a:t>
            </a:r>
            <a:r>
              <a:rPr lang="en-US" sz="2000" dirty="0" smtClean="0">
                <a:cs typeface="Century Gothic"/>
              </a:rPr>
              <a:t>.</a:t>
            </a:r>
          </a:p>
          <a:p>
            <a:pPr algn="just">
              <a:buFont typeface="Wingdings" charset="2"/>
              <a:buChar char="Ø"/>
            </a:pPr>
            <a:r>
              <a:rPr lang="en-US" sz="2000" dirty="0" smtClean="0">
                <a:cs typeface="Century Gothic"/>
              </a:rPr>
              <a:t>Legal obligation on developed countries to continue to provide climate finance to developing countries.</a:t>
            </a:r>
          </a:p>
          <a:p>
            <a:pPr algn="just">
              <a:buFont typeface="Wingdings" charset="2"/>
              <a:buChar char="Ø"/>
            </a:pPr>
            <a:r>
              <a:rPr lang="en-US" sz="2000" dirty="0" smtClean="0">
                <a:cs typeface="Century Gothic"/>
              </a:rPr>
              <a:t>On mitigation, binds parties to prepare and regularly update climate commitments and developing countries are encouraged to move towards stricter goals.</a:t>
            </a:r>
          </a:p>
          <a:p>
            <a:pPr algn="just">
              <a:buFont typeface="Wingdings" charset="2"/>
              <a:buChar char="Ø"/>
            </a:pPr>
            <a:endParaRPr lang="en-US" sz="2000" dirty="0">
              <a:cs typeface="Century Gothic"/>
            </a:endParaRPr>
          </a:p>
        </p:txBody>
      </p:sp>
      <p:pic>
        <p:nvPicPr>
          <p:cNvPr id="2050" name="Picture 2" descr="D:\Pictures\Dicky's trips\Paris COP 21\DSC_386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37240" y="2928972"/>
            <a:ext cx="3639388" cy="204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538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54591"/>
            <a:ext cx="8229600" cy="1143000"/>
          </a:xfrm>
        </p:spPr>
        <p:txBody>
          <a:bodyPr>
            <a:normAutofit/>
          </a:bodyPr>
          <a:lstStyle/>
          <a:p>
            <a:r>
              <a:rPr lang="en-AU" sz="3200" b="1" dirty="0" smtClean="0"/>
              <a:t>Global problem need global commitment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12</a:t>
            </a:fld>
            <a:endParaRPr lang="id-ID"/>
          </a:p>
        </p:txBody>
      </p:sp>
      <p:pic>
        <p:nvPicPr>
          <p:cNvPr id="1026" name="Picture 2" descr="https://upload.wikimedia.org/wikipedia/commons/5/54/COP21_participants_-_30_Nov_2015_(23430273715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1700808"/>
            <a:ext cx="9362419" cy="501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67544" y="1810569"/>
            <a:ext cx="64161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b="1" dirty="0" smtClean="0"/>
              <a:t>195 countries agreed on Paris Agreement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53194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3467100" y="1714500"/>
            <a:ext cx="4743450" cy="48895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7427168" cy="1143000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Indonesia and every country must contribute the emission reduction</a:t>
            </a:r>
            <a:endParaRPr lang="en-US" sz="36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8325" y="2238838"/>
            <a:ext cx="4464844" cy="213360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598325" y="4752114"/>
            <a:ext cx="4521994" cy="1566621"/>
            <a:chOff x="4505023" y="4020997"/>
            <a:chExt cx="6029325" cy="15666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05023" y="4020997"/>
              <a:ext cx="6029325" cy="876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1784" t="12093" r="-1784" b="2151"/>
            <a:stretch/>
          </p:blipFill>
          <p:spPr>
            <a:xfrm>
              <a:off x="4600272" y="4664597"/>
              <a:ext cx="5838825" cy="92302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669762" y="2014503"/>
            <a:ext cx="2296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UNCONDITIONALITIES</a:t>
            </a:r>
            <a:endParaRPr lang="en-US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3705931" y="4489300"/>
            <a:ext cx="2057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CONDITIONALITIES: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306" y="2939445"/>
            <a:ext cx="1815044" cy="228386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513320" y="836712"/>
            <a:ext cx="74271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Intended Nationally Determined Contribution (INDC)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04658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1780" y="-27384"/>
            <a:ext cx="7885019" cy="1143000"/>
          </a:xfrm>
        </p:spPr>
        <p:txBody>
          <a:bodyPr/>
          <a:lstStyle/>
          <a:p>
            <a:pPr algn="l"/>
            <a:r>
              <a:rPr lang="en-AU" b="1" dirty="0" smtClean="0"/>
              <a:t>Global INDC aggregate </a:t>
            </a:r>
            <a:endParaRPr lang="en-AU" b="1" dirty="0"/>
          </a:p>
        </p:txBody>
      </p:sp>
      <p:pic>
        <p:nvPicPr>
          <p:cNvPr id="1026" name="Picture 2" descr="http://climateactiontracker.org/assets/Global/december_2015/CAT_Graph_global_150712_for_website-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81" y="1417638"/>
            <a:ext cx="7275419" cy="491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81075" y="6488668"/>
            <a:ext cx="23475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Source: climate action tracker</a:t>
            </a:r>
            <a:endParaRPr lang="en-AU" sz="1400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884368" y="2852936"/>
            <a:ext cx="576064" cy="1020451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flipH="1">
            <a:off x="7812360" y="3874207"/>
            <a:ext cx="1247328" cy="1200329"/>
          </a:xfrm>
          <a:prstGeom prst="rect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AU" b="1" dirty="0" smtClean="0">
                <a:solidFill>
                  <a:srgbClr val="FF0000"/>
                </a:solidFill>
              </a:rPr>
              <a:t>Including all of countries pledges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40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-27384"/>
            <a:ext cx="7416824" cy="1143000"/>
          </a:xfrm>
        </p:spPr>
        <p:txBody>
          <a:bodyPr>
            <a:normAutofit/>
          </a:bodyPr>
          <a:lstStyle/>
          <a:p>
            <a:pPr algn="l"/>
            <a:r>
              <a:rPr lang="en-AU" sz="3600" b="1" dirty="0" smtClean="0"/>
              <a:t>Combatting climate change = money!</a:t>
            </a:r>
            <a:endParaRPr lang="en-US" sz="36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15</a:t>
            </a:fld>
            <a:endParaRPr lang="id-ID"/>
          </a:p>
        </p:txBody>
      </p:sp>
      <p:pic>
        <p:nvPicPr>
          <p:cNvPr id="2050" name="Picture 2" descr="http://ecowatch.com/wp-content/uploads/2015/11/Sankey_GLCF2015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4744"/>
            <a:ext cx="9144000" cy="575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8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0"/>
            <a:ext cx="6840760" cy="1143000"/>
          </a:xfrm>
        </p:spPr>
        <p:txBody>
          <a:bodyPr>
            <a:normAutofit/>
          </a:bodyPr>
          <a:lstStyle/>
          <a:p>
            <a:pPr algn="just"/>
            <a:r>
              <a:rPr lang="en-US" sz="3200" b="1" dirty="0" smtClean="0">
                <a:latin typeface="Calibri" pitchFamily="34" charset="0"/>
                <a:cs typeface="Century Gothic"/>
              </a:rPr>
              <a:t>We need market based mechanism for climate change financing mitigation </a:t>
            </a:r>
            <a:endParaRPr lang="en-US" sz="3200" b="1" dirty="0">
              <a:latin typeface="Calibri" pitchFamily="34" charset="0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3657" y="1124744"/>
            <a:ext cx="6510657" cy="5514419"/>
          </a:xfrm>
        </p:spPr>
        <p:txBody>
          <a:bodyPr>
            <a:noAutofit/>
          </a:bodyPr>
          <a:lstStyle/>
          <a:p>
            <a:pPr marL="173038" indent="-173038"/>
            <a:r>
              <a:rPr lang="en-AU" sz="1800" b="1" dirty="0" smtClean="0">
                <a:latin typeface="Arial Black" pitchFamily="34" charset="0"/>
              </a:rPr>
              <a:t>Government budget will not enough to combat the climate change!</a:t>
            </a:r>
          </a:p>
          <a:p>
            <a:pPr marL="173038" indent="-173038"/>
            <a:r>
              <a:rPr lang="en-AU" sz="1800" b="1" dirty="0" smtClean="0">
                <a:latin typeface="Arial Black" pitchFamily="34" charset="0"/>
              </a:rPr>
              <a:t>Market-based mechanism (MBM)</a:t>
            </a:r>
            <a:r>
              <a:rPr lang="en-AU" sz="1800" dirty="0" smtClean="0">
                <a:latin typeface="Arial Black" pitchFamily="34" charset="0"/>
              </a:rPr>
              <a:t> is </a:t>
            </a:r>
            <a:r>
              <a:rPr lang="en-AU" sz="1800" b="1" dirty="0" smtClean="0">
                <a:latin typeface="Arial Black" pitchFamily="34" charset="0"/>
              </a:rPr>
              <a:t>policy</a:t>
            </a:r>
            <a:r>
              <a:rPr lang="en-AU" sz="1800" b="1" dirty="0">
                <a:latin typeface="Arial Black" pitchFamily="34" charset="0"/>
              </a:rPr>
              <a:t> </a:t>
            </a:r>
            <a:r>
              <a:rPr lang="en-AU" sz="1800" b="1" dirty="0" smtClean="0">
                <a:latin typeface="Arial Black" pitchFamily="34" charset="0"/>
              </a:rPr>
              <a:t>mechanisms </a:t>
            </a:r>
            <a:r>
              <a:rPr lang="en-AU" sz="1800" b="1" dirty="0">
                <a:latin typeface="Arial Black" pitchFamily="34" charset="0"/>
              </a:rPr>
              <a:t>that use </a:t>
            </a:r>
            <a:r>
              <a:rPr lang="en-AU" sz="1800" b="1" dirty="0" smtClean="0">
                <a:latin typeface="Arial Black" pitchFamily="34" charset="0"/>
              </a:rPr>
              <a:t>market, price, and other economic variables to provide incentives for polluters to reduce or eliminate negative environmental externalities.</a:t>
            </a:r>
          </a:p>
          <a:p>
            <a:pPr marL="173038" indent="-173038"/>
            <a:r>
              <a:rPr lang="en-AU" sz="1800" dirty="0" smtClean="0"/>
              <a:t>Market </a:t>
            </a:r>
            <a:r>
              <a:rPr lang="en-AU" sz="1800" dirty="0"/>
              <a:t>based mechanisms, if designed well, are widely seen as an effective tool for reducing greenhouse gases (GHGs) and fostering energy efficiency and renewable </a:t>
            </a:r>
            <a:r>
              <a:rPr lang="en-AU" sz="1800" dirty="0" smtClean="0"/>
              <a:t>energy as well as developing sustainable forestry.</a:t>
            </a:r>
          </a:p>
          <a:p>
            <a:pPr marL="173038" indent="-173038"/>
            <a:r>
              <a:rPr lang="en-AU" sz="1800" dirty="0" smtClean="0"/>
              <a:t>Some of the well known MBM types are emission </a:t>
            </a:r>
            <a:r>
              <a:rPr lang="en-AU" sz="1800" dirty="0"/>
              <a:t>t</a:t>
            </a:r>
            <a:r>
              <a:rPr lang="en-AU" sz="1800" dirty="0" smtClean="0"/>
              <a:t>rading </a:t>
            </a:r>
            <a:r>
              <a:rPr lang="en-AU" sz="1800" dirty="0"/>
              <a:t>s</a:t>
            </a:r>
            <a:r>
              <a:rPr lang="en-AU" sz="1800" dirty="0" smtClean="0"/>
              <a:t>cheme (ETS), carbon </a:t>
            </a:r>
            <a:r>
              <a:rPr lang="en-AU" sz="1800" dirty="0"/>
              <a:t>t</a:t>
            </a:r>
            <a:r>
              <a:rPr lang="en-AU" sz="1800" dirty="0" smtClean="0"/>
              <a:t>axes, crediting </a:t>
            </a:r>
            <a:r>
              <a:rPr lang="en-AU" sz="1800" dirty="0"/>
              <a:t>m</a:t>
            </a:r>
            <a:r>
              <a:rPr lang="en-AU" sz="1800" dirty="0" smtClean="0"/>
              <a:t>echanism, and certificates of renewable and energy efficiencies.</a:t>
            </a:r>
          </a:p>
          <a:p>
            <a:pPr marL="173038" indent="-173038"/>
            <a:r>
              <a:rPr lang="en-AU" sz="1800" dirty="0" smtClean="0"/>
              <a:t> The measures itself is a </a:t>
            </a:r>
            <a:r>
              <a:rPr lang="en-AU" sz="1800" b="1" dirty="0" smtClean="0">
                <a:solidFill>
                  <a:srgbClr val="FF0000"/>
                </a:solidFill>
              </a:rPr>
              <a:t>MRV (measurement, reporting, and verification)</a:t>
            </a:r>
            <a:r>
              <a:rPr lang="en-AU" sz="1800" dirty="0" smtClean="0"/>
              <a:t> system that developed based on transparency and accountability principles.</a:t>
            </a:r>
          </a:p>
          <a:p>
            <a:pPr marL="173038" indent="-173038"/>
            <a:r>
              <a:rPr lang="en-AU" sz="1800" dirty="0" smtClean="0"/>
              <a:t>Through MBM, the government can enhance the involvement of private sectors in climate change mitigation actions.</a:t>
            </a:r>
            <a:endParaRPr lang="en-AU" sz="1800" dirty="0"/>
          </a:p>
        </p:txBody>
      </p:sp>
      <p:pic>
        <p:nvPicPr>
          <p:cNvPr id="2050" name="Picture 2" descr="http://climateactiontracker.org/assets/homepage/CAT_thermometer_151001_300dpi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268760"/>
            <a:ext cx="1888492" cy="2974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88224" y="4005064"/>
            <a:ext cx="17652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00" b="1" dirty="0" smtClean="0"/>
              <a:t>Source: climate action tracker</a:t>
            </a:r>
            <a:endParaRPr lang="en-AU" sz="1000" b="1" dirty="0"/>
          </a:p>
        </p:txBody>
      </p:sp>
      <p:pic>
        <p:nvPicPr>
          <p:cNvPr id="3074" name="Picture 2" descr="https://europa.eu/eyd2015/sites/default/files/styles/eyd_large/public/users/sophie.manson/publicpreview_0.jpg?itok=YD8eSvm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869160"/>
            <a:ext cx="2700486" cy="180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44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0"/>
            <a:ext cx="7605216" cy="114300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alibri" pitchFamily="34" charset="0"/>
                <a:cs typeface="Century Gothic"/>
              </a:rPr>
              <a:t>So, we put a price on a carbon</a:t>
            </a:r>
            <a:endParaRPr lang="en-US" sz="4000" b="1" dirty="0">
              <a:latin typeface="Calibri" pitchFamily="34" charset="0"/>
              <a:cs typeface="Century Gothic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283390"/>
              </p:ext>
            </p:extLst>
          </p:nvPr>
        </p:nvGraphicFramePr>
        <p:xfrm>
          <a:off x="0" y="971550"/>
          <a:ext cx="9144000" cy="5810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74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-27384"/>
            <a:ext cx="7056784" cy="1143000"/>
          </a:xfrm>
        </p:spPr>
        <p:txBody>
          <a:bodyPr>
            <a:normAutofit/>
          </a:bodyPr>
          <a:lstStyle/>
          <a:p>
            <a:pPr algn="l"/>
            <a:r>
              <a:rPr lang="en-AU" b="1" dirty="0" smtClean="0">
                <a:latin typeface="Calibri" pitchFamily="34" charset="0"/>
              </a:rPr>
              <a:t>A ton is a ton!</a:t>
            </a:r>
            <a:endParaRPr lang="en-US" b="1" dirty="0"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 smtClean="0"/>
              <a:t>Basic principles of market based mechanism is: </a:t>
            </a:r>
          </a:p>
          <a:p>
            <a:pPr marL="355600" indent="0">
              <a:buNone/>
            </a:pPr>
            <a:r>
              <a:rPr lang="en-AU" sz="2400" b="1" dirty="0" smtClean="0">
                <a:solidFill>
                  <a:srgbClr val="FF0000"/>
                </a:solidFill>
                <a:latin typeface="Arial Black" pitchFamily="34" charset="0"/>
              </a:rPr>
              <a:t>a ton is a ton!</a:t>
            </a:r>
          </a:p>
          <a:p>
            <a:pPr marL="0" indent="0">
              <a:buNone/>
            </a:pPr>
            <a:r>
              <a:rPr lang="en-AU" sz="2400" dirty="0" smtClean="0">
                <a:latin typeface="Calibri" pitchFamily="34" charset="0"/>
              </a:rPr>
              <a:t>It means that any emission reduction activities in any part of the world gave the same effect to atmosphere if we do it in the same amount!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39552" y="3212976"/>
            <a:ext cx="0" cy="165618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39552" y="4869160"/>
            <a:ext cx="5262404" cy="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899592" y="3681028"/>
            <a:ext cx="3888432" cy="360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99592" y="3717032"/>
            <a:ext cx="3888432" cy="7920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860032" y="3496362"/>
            <a:ext cx="1883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0070C0"/>
                </a:solidFill>
              </a:rPr>
              <a:t>Baseline emission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932040" y="4149080"/>
            <a:ext cx="2153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FF0000"/>
                </a:solidFill>
              </a:rPr>
              <a:t>Projected  emission  </a:t>
            </a:r>
          </a:p>
          <a:p>
            <a:r>
              <a:rPr lang="en-AU" b="1" dirty="0" smtClean="0">
                <a:solidFill>
                  <a:srgbClr val="FF0000"/>
                </a:solidFill>
              </a:rPr>
              <a:t>reduction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948264" y="3681028"/>
            <a:ext cx="288032" cy="82809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7452320" y="3790781"/>
            <a:ext cx="15536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>
                <a:solidFill>
                  <a:srgbClr val="00B050"/>
                </a:solidFill>
              </a:rPr>
              <a:t>Emission units</a:t>
            </a:r>
          </a:p>
          <a:p>
            <a:r>
              <a:rPr lang="en-AU" b="1" dirty="0">
                <a:solidFill>
                  <a:srgbClr val="00B050"/>
                </a:solidFill>
              </a:rPr>
              <a:t>i</a:t>
            </a:r>
            <a:r>
              <a:rPr lang="en-AU" b="1" dirty="0" smtClean="0">
                <a:solidFill>
                  <a:srgbClr val="00B050"/>
                </a:solidFill>
              </a:rPr>
              <a:t>n ton CO2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>
            <a:off x="4572000" y="3789040"/>
            <a:ext cx="360040" cy="571418"/>
          </a:xfrm>
          <a:prstGeom prst="downArrow">
            <a:avLst/>
          </a:prstGeom>
          <a:solidFill>
            <a:srgbClr val="92D050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7808" y="5233263"/>
            <a:ext cx="804664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AU" b="1" dirty="0" smtClean="0">
                <a:latin typeface="Calibri" pitchFamily="34" charset="0"/>
                <a:cs typeface="Aharoni" pitchFamily="2" charset="-79"/>
              </a:rPr>
              <a:t>To change activity unit (kWh, kg, </a:t>
            </a:r>
            <a:r>
              <a:rPr lang="en-AU" b="1" dirty="0" err="1" smtClean="0">
                <a:latin typeface="Calibri" pitchFamily="34" charset="0"/>
                <a:cs typeface="Aharoni" pitchFamily="2" charset="-79"/>
              </a:rPr>
              <a:t>liter</a:t>
            </a:r>
            <a:r>
              <a:rPr lang="en-AU" b="1" dirty="0" smtClean="0">
                <a:latin typeface="Calibri" pitchFamily="34" charset="0"/>
                <a:cs typeface="Aharoni" pitchFamily="2" charset="-79"/>
              </a:rPr>
              <a:t>, </a:t>
            </a:r>
            <a:r>
              <a:rPr lang="en-AU" b="1" dirty="0" err="1" smtClean="0">
                <a:latin typeface="Calibri" pitchFamily="34" charset="0"/>
                <a:cs typeface="Aharoni" pitchFamily="2" charset="-79"/>
              </a:rPr>
              <a:t>etc</a:t>
            </a:r>
            <a:r>
              <a:rPr lang="en-AU" b="1" dirty="0" smtClean="0">
                <a:latin typeface="Calibri" pitchFamily="34" charset="0"/>
                <a:cs typeface="Aharoni" pitchFamily="2" charset="-79"/>
              </a:rPr>
              <a:t>)  to ton CO2 we use emission factor </a:t>
            </a:r>
            <a:endParaRPr lang="en-US" b="1" dirty="0" smtClean="0">
              <a:latin typeface="Calibri" pitchFamily="34" charset="0"/>
              <a:cs typeface="Aharoni" pitchFamily="2" charset="-79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  <a:defRPr/>
            </a:pPr>
            <a:r>
              <a:rPr lang="en-US" b="1" dirty="0" smtClean="0">
                <a:solidFill>
                  <a:srgbClr val="FF0000"/>
                </a:solidFill>
                <a:latin typeface="Arial Black" pitchFamily="34" charset="0"/>
                <a:cs typeface="Aharoni" pitchFamily="2" charset="-79"/>
              </a:rPr>
              <a:t>Emission = activity unit x emission factor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US" b="1" dirty="0" smtClean="0">
                <a:latin typeface="Calibri" pitchFamily="34" charset="0"/>
                <a:cs typeface="Aharoni" pitchFamily="2" charset="-79"/>
              </a:rPr>
              <a:t>Emission factor is </a:t>
            </a:r>
            <a:r>
              <a:rPr lang="en-AU" b="1" dirty="0" smtClean="0">
                <a:latin typeface="Calibri" pitchFamily="34" charset="0"/>
                <a:cs typeface="Aharoni" pitchFamily="2" charset="-79"/>
              </a:rPr>
              <a:t>average emission rate of a given GHG for a given source, relative to units of activity (UNFCCC)</a:t>
            </a:r>
            <a:endParaRPr lang="en-US" b="1" baseline="-25000" dirty="0" smtClean="0">
              <a:solidFill>
                <a:srgbClr val="FF0000"/>
              </a:solidFill>
              <a:latin typeface="Calibri" pitchFamily="34" charset="0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4206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076" y="0"/>
            <a:ext cx="8264974" cy="1143000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latin typeface="Calibri" pitchFamily="34" charset="0"/>
                <a:cs typeface="Century Gothic"/>
              </a:rPr>
              <a:t>Market based mechanism instruments </a:t>
            </a:r>
            <a:r>
              <a:rPr lang="en-US" sz="2800" b="1" dirty="0">
                <a:latin typeface="Calibri" pitchFamily="34" charset="0"/>
                <a:cs typeface="Century Gothic"/>
              </a:rPr>
              <a:t>m</a:t>
            </a:r>
            <a:r>
              <a:rPr lang="en-US" sz="2800" b="1" dirty="0" smtClean="0">
                <a:latin typeface="Calibri" pitchFamily="34" charset="0"/>
                <a:cs typeface="Century Gothic"/>
              </a:rPr>
              <a:t>ap</a:t>
            </a:r>
            <a:endParaRPr lang="en-US" sz="2800" b="1" dirty="0">
              <a:latin typeface="Calibri" pitchFamily="34" charset="0"/>
              <a:cs typeface="Century Gothic"/>
            </a:endParaRPr>
          </a:p>
        </p:txBody>
      </p:sp>
      <p:pic>
        <p:nvPicPr>
          <p:cNvPr id="6" name="Content Placeholder 5" descr="Carbon map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094" r="5264" b="-272"/>
          <a:stretch/>
        </p:blipFill>
        <p:spPr>
          <a:xfrm>
            <a:off x="1219688" y="835612"/>
            <a:ext cx="6074429" cy="5905421"/>
          </a:xfrm>
        </p:spPr>
      </p:pic>
    </p:spTree>
    <p:extLst>
      <p:ext uri="{BB962C8B-B14F-4D97-AF65-F5344CB8AC3E}">
        <p14:creationId xmlns:p14="http://schemas.microsoft.com/office/powerpoint/2010/main" val="256860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2</a:t>
            </a:fld>
            <a:endParaRPr lang="id-ID"/>
          </a:p>
        </p:txBody>
      </p:sp>
      <p:pic>
        <p:nvPicPr>
          <p:cNvPr id="5" name="Picture 14" descr="slide 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-171400"/>
            <a:ext cx="9188730" cy="70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21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9700"/>
            <a:ext cx="8712200" cy="1143000"/>
          </a:xfrm>
        </p:spPr>
        <p:txBody>
          <a:bodyPr>
            <a:normAutofit/>
          </a:bodyPr>
          <a:lstStyle/>
          <a:p>
            <a:r>
              <a:rPr lang="en-US" sz="3200" b="1" dirty="0" smtClean="0">
                <a:latin typeface="Calibri" pitchFamily="34" charset="0"/>
                <a:cs typeface="Century Gothic"/>
              </a:rPr>
              <a:t>Coverage of the global GHG emission</a:t>
            </a:r>
            <a:endParaRPr lang="en-US" sz="3200" b="1" dirty="0">
              <a:latin typeface="Calibri" pitchFamily="34" charset="0"/>
              <a:cs typeface="Century Gothic"/>
            </a:endParaRPr>
          </a:p>
        </p:txBody>
      </p:sp>
      <p:pic>
        <p:nvPicPr>
          <p:cNvPr id="4" name="Content Placeholder 3" descr="Carbonmap1.tiff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204"/>
          <a:stretch/>
        </p:blipFill>
        <p:spPr>
          <a:xfrm>
            <a:off x="0" y="1124744"/>
            <a:ext cx="9143999" cy="5631656"/>
          </a:xfrm>
        </p:spPr>
      </p:pic>
    </p:spTree>
    <p:extLst>
      <p:ext uri="{BB962C8B-B14F-4D97-AF65-F5344CB8AC3E}">
        <p14:creationId xmlns:p14="http://schemas.microsoft.com/office/powerpoint/2010/main" val="186147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-27384"/>
            <a:ext cx="7416824" cy="1143000"/>
          </a:xfrm>
        </p:spPr>
        <p:txBody>
          <a:bodyPr>
            <a:normAutofit/>
          </a:bodyPr>
          <a:lstStyle/>
          <a:p>
            <a:pPr algn="l"/>
            <a:r>
              <a:rPr lang="en-AU" sz="4000" b="1" dirty="0" smtClean="0">
                <a:latin typeface="Calibri" pitchFamily="34" charset="0"/>
              </a:rPr>
              <a:t>Market based mechanism types</a:t>
            </a:r>
            <a:endParaRPr lang="en-AU" sz="4000" b="1" dirty="0"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5472608" cy="4929411"/>
          </a:xfrm>
        </p:spPr>
        <p:txBody>
          <a:bodyPr>
            <a:normAutofit/>
          </a:bodyPr>
          <a:lstStyle/>
          <a:p>
            <a:pPr lvl="1"/>
            <a:r>
              <a:rPr lang="en-AU" sz="3600" b="1" dirty="0" smtClean="0"/>
              <a:t>Clean </a:t>
            </a:r>
            <a:r>
              <a:rPr lang="en-AU" sz="3600" b="1" dirty="0" smtClean="0"/>
              <a:t>development Mechanism (CDM)</a:t>
            </a:r>
          </a:p>
          <a:p>
            <a:pPr lvl="1"/>
            <a:r>
              <a:rPr lang="en-AU" sz="3600" b="1" dirty="0" smtClean="0"/>
              <a:t>Joint Implementation</a:t>
            </a:r>
          </a:p>
          <a:p>
            <a:pPr lvl="1"/>
            <a:r>
              <a:rPr lang="en-AU" sz="3600" b="1" dirty="0" smtClean="0"/>
              <a:t>Emission Trading Scheme (ETS)</a:t>
            </a:r>
          </a:p>
          <a:p>
            <a:pPr lvl="1"/>
            <a:r>
              <a:rPr lang="en-AU" sz="3600" b="1" dirty="0" smtClean="0"/>
              <a:t>Crediting </a:t>
            </a:r>
            <a:r>
              <a:rPr lang="en-AU" sz="3600" b="1" dirty="0" smtClean="0"/>
              <a:t>scheme (VCS, JCM, plan vivo, CCB)</a:t>
            </a:r>
          </a:p>
          <a:p>
            <a:pPr lvl="1"/>
            <a:r>
              <a:rPr lang="en-AU" sz="3600" b="1" dirty="0" smtClean="0"/>
              <a:t>Carbon tax</a:t>
            </a:r>
            <a:endParaRPr lang="en-AU" sz="3600" b="1" dirty="0"/>
          </a:p>
        </p:txBody>
      </p:sp>
      <p:pic>
        <p:nvPicPr>
          <p:cNvPr id="4" name="Picture 2" descr="Image result for emissi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0152" y="1052737"/>
            <a:ext cx="3208261" cy="5805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952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5359" y="-27384"/>
            <a:ext cx="7031018" cy="1143000"/>
          </a:xfrm>
        </p:spPr>
        <p:txBody>
          <a:bodyPr>
            <a:normAutofit/>
          </a:bodyPr>
          <a:lstStyle/>
          <a:p>
            <a:pPr algn="l"/>
            <a:r>
              <a:rPr lang="en-AU" sz="3200" b="1" dirty="0" smtClean="0"/>
              <a:t>To calculate the emission we use MRV</a:t>
            </a:r>
            <a:endParaRPr lang="en-US" sz="3200" b="1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9512" y="1124744"/>
            <a:ext cx="8964488" cy="2520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4400" b="1" dirty="0" smtClean="0">
                <a:latin typeface="Arial Black" pitchFamily="34" charset="0"/>
              </a:rPr>
              <a:t>M</a:t>
            </a:r>
            <a:r>
              <a:rPr lang="en-AU" sz="3600" b="1" dirty="0" smtClean="0">
                <a:latin typeface="Arial Black" pitchFamily="34" charset="0"/>
              </a:rPr>
              <a:t> </a:t>
            </a:r>
            <a:r>
              <a:rPr lang="en-AU" sz="3600" b="1" dirty="0" smtClean="0"/>
              <a:t>is measurement </a:t>
            </a:r>
            <a:endParaRPr lang="en-US" dirty="0" smtClean="0"/>
          </a:p>
          <a:p>
            <a:pPr marL="0" indent="0">
              <a:buNone/>
            </a:pPr>
            <a:r>
              <a:rPr lang="en-AU" sz="4400" b="1" dirty="0" smtClean="0">
                <a:latin typeface="Arial Black" pitchFamily="34" charset="0"/>
              </a:rPr>
              <a:t>R</a:t>
            </a:r>
            <a:r>
              <a:rPr lang="en-AU" sz="4400" b="1" dirty="0" smtClean="0"/>
              <a:t> </a:t>
            </a:r>
            <a:r>
              <a:rPr lang="en-AU" sz="3600" b="1" dirty="0" smtClean="0"/>
              <a:t>is reporting </a:t>
            </a:r>
          </a:p>
          <a:p>
            <a:pPr marL="0" indent="0">
              <a:buNone/>
            </a:pPr>
            <a:r>
              <a:rPr lang="en-AU" sz="4400" b="1" dirty="0" smtClean="0">
                <a:latin typeface="Arial Black" pitchFamily="34" charset="0"/>
              </a:rPr>
              <a:t>V</a:t>
            </a:r>
            <a:r>
              <a:rPr lang="en-AU" sz="3600" b="1" dirty="0" smtClean="0"/>
              <a:t> is verification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1640" y="5003883"/>
            <a:ext cx="97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National</a:t>
            </a:r>
            <a:endParaRPr lang="id-ID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5003884"/>
            <a:ext cx="2308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Sub-national / Scheme</a:t>
            </a:r>
            <a:endParaRPr lang="id-ID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003884"/>
            <a:ext cx="223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Project / Activity level</a:t>
            </a:r>
            <a:endParaRPr lang="id-ID" dirty="0"/>
          </a:p>
        </p:txBody>
      </p:sp>
      <p:graphicFrame>
        <p:nvGraphicFramePr>
          <p:cNvPr id="11" name="Diagram 10"/>
          <p:cNvGraphicFramePr/>
          <p:nvPr/>
        </p:nvGraphicFramePr>
        <p:xfrm>
          <a:off x="1763688" y="5373216"/>
          <a:ext cx="5832648" cy="1831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ight Brace 11"/>
          <p:cNvSpPr/>
          <p:nvPr/>
        </p:nvSpPr>
        <p:spPr>
          <a:xfrm rot="5400000">
            <a:off x="4499992" y="2708919"/>
            <a:ext cx="360040" cy="5688632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d-ID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51520" y="4005063"/>
            <a:ext cx="673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Scale</a:t>
            </a:r>
            <a:endParaRPr lang="id-ID" b="1" dirty="0"/>
          </a:p>
        </p:txBody>
      </p:sp>
      <p:pic>
        <p:nvPicPr>
          <p:cNvPr id="14" name="Picture 13" descr="slide-international-globe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7624" y="3501007"/>
            <a:ext cx="1484784" cy="1484784"/>
          </a:xfrm>
          <a:prstGeom prst="rect">
            <a:avLst/>
          </a:prstGeom>
        </p:spPr>
      </p:pic>
      <p:pic>
        <p:nvPicPr>
          <p:cNvPr id="15" name="Picture 14" descr="Concept_Map-51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920" y="3356992"/>
            <a:ext cx="1574304" cy="1574304"/>
          </a:xfrm>
          <a:prstGeom prst="rect">
            <a:avLst/>
          </a:prstGeom>
        </p:spPr>
      </p:pic>
      <p:pic>
        <p:nvPicPr>
          <p:cNvPr id="16" name="Picture 15" descr="Project Management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804248" y="3356992"/>
            <a:ext cx="1584176" cy="1584176"/>
          </a:xfrm>
          <a:prstGeom prst="rect">
            <a:avLst/>
          </a:prstGeom>
        </p:spPr>
      </p:pic>
      <p:sp>
        <p:nvSpPr>
          <p:cNvPr id="3" name="Right Brace 2"/>
          <p:cNvSpPr/>
          <p:nvPr/>
        </p:nvSpPr>
        <p:spPr>
          <a:xfrm>
            <a:off x="4067944" y="1340768"/>
            <a:ext cx="504056" cy="201622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4639072" y="1178332"/>
            <a:ext cx="4392488" cy="21695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000" b="1" dirty="0" smtClean="0"/>
              <a:t>Some basic elements of MRV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Scope of MRV (and governance)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Methodology and baseline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Measurement system (qualitative and quantitative)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Reporting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Verification (and third party entities)</a:t>
            </a:r>
          </a:p>
          <a:p>
            <a:pPr marL="182563" indent="-182563" algn="l">
              <a:buFont typeface="+mj-lt"/>
              <a:buAutoNum type="arabicPeriod"/>
            </a:pPr>
            <a:r>
              <a:rPr lang="en-AU" sz="1600" b="1" dirty="0" smtClean="0"/>
              <a:t>Registry and issuance system.</a:t>
            </a:r>
          </a:p>
          <a:p>
            <a:pPr marL="182563" indent="-182563" algn="l">
              <a:buFont typeface="+mj-lt"/>
              <a:buAutoNum type="arabicPeriod"/>
            </a:pPr>
            <a:endParaRPr lang="id-ID" sz="1600" b="1" dirty="0"/>
          </a:p>
        </p:txBody>
      </p:sp>
    </p:spTree>
    <p:extLst>
      <p:ext uri="{BB962C8B-B14F-4D97-AF65-F5344CB8AC3E}">
        <p14:creationId xmlns:p14="http://schemas.microsoft.com/office/powerpoint/2010/main" val="1397196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ar emiss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08" y="3774711"/>
            <a:ext cx="7817192" cy="281604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3574473" y="3314843"/>
            <a:ext cx="2445373" cy="73065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-27384"/>
            <a:ext cx="77152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latin typeface="Calibri" pitchFamily="34" charset="0"/>
              </a:rPr>
              <a:t>How crediting work</a:t>
            </a:r>
            <a:endParaRPr lang="id-ID" sz="4000" b="1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0009" y="1258784"/>
            <a:ext cx="853960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Emission reduction is the difference between emission scenario without project with the actual emission after the project is being implemented.</a:t>
            </a:r>
          </a:p>
          <a:p>
            <a:pPr marL="177800" indent="-177800">
              <a:spcAft>
                <a:spcPts val="600"/>
              </a:spcAft>
              <a:buFont typeface="Arial" pitchFamily="34" charset="0"/>
              <a:buChar char="•"/>
            </a:pPr>
            <a:endParaRPr lang="en-US" dirty="0" smtClean="0"/>
          </a:p>
          <a:p>
            <a:pPr marL="177800" indent="-177800">
              <a:buFont typeface="Arial" pitchFamily="34" charset="0"/>
              <a:buChar char="•"/>
            </a:pPr>
            <a:endParaRPr lang="en-US" dirty="0" smtClean="0"/>
          </a:p>
          <a:p>
            <a:pPr marL="177800" indent="-177800">
              <a:buFont typeface="Arial" pitchFamily="34" charset="0"/>
              <a:buChar char="•"/>
            </a:pPr>
            <a:r>
              <a:rPr lang="en-US" dirty="0" smtClean="0"/>
              <a:t>In crediting, each 1 </a:t>
            </a:r>
            <a:r>
              <a:rPr lang="en-US" dirty="0" smtClean="0"/>
              <a:t>ton </a:t>
            </a:r>
            <a:r>
              <a:rPr lang="en-US" dirty="0" smtClean="0"/>
              <a:t>of CO</a:t>
            </a:r>
            <a:r>
              <a:rPr lang="en-US" baseline="-25000" dirty="0" smtClean="0"/>
              <a:t>2</a:t>
            </a:r>
            <a:r>
              <a:rPr lang="en-US" dirty="0" smtClean="0"/>
              <a:t> emission reduction is equivalent to 1 carbon credit </a:t>
            </a:r>
          </a:p>
          <a:p>
            <a:pPr marL="177800" indent="-177800"/>
            <a:endParaRPr lang="id-ID" dirty="0"/>
          </a:p>
        </p:txBody>
      </p:sp>
      <p:sp>
        <p:nvSpPr>
          <p:cNvPr id="25" name="TextBox 24"/>
          <p:cNvSpPr txBox="1"/>
          <p:nvPr/>
        </p:nvSpPr>
        <p:spPr>
          <a:xfrm>
            <a:off x="5948596" y="3169316"/>
            <a:ext cx="219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tx2"/>
                </a:solidFill>
              </a:rPr>
              <a:t>Emission before project</a:t>
            </a:r>
            <a:endParaRPr lang="id-ID" sz="1600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994072" y="3870403"/>
            <a:ext cx="2042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2">
                    <a:lumMod val="50000"/>
                  </a:schemeClr>
                </a:solidFill>
              </a:rPr>
              <a:t>Emission after project</a:t>
            </a:r>
            <a:endParaRPr lang="id-ID" sz="16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42430" y="3516129"/>
            <a:ext cx="13381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/>
              <a:t>Carbon credit</a:t>
            </a:r>
            <a:endParaRPr lang="id-ID" sz="1600" b="1" dirty="0"/>
          </a:p>
        </p:txBody>
      </p:sp>
      <p:pic>
        <p:nvPicPr>
          <p:cNvPr id="30" name="Content Placeholder 29" descr="infographic-carbon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35586" y="1791797"/>
            <a:ext cx="2117385" cy="686033"/>
          </a:xfrm>
        </p:spPr>
      </p:pic>
      <p:sp>
        <p:nvSpPr>
          <p:cNvPr id="34" name="TextBox 33"/>
          <p:cNvSpPr txBox="1"/>
          <p:nvPr/>
        </p:nvSpPr>
        <p:spPr>
          <a:xfrm>
            <a:off x="432347" y="6341024"/>
            <a:ext cx="2300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before project</a:t>
            </a:r>
            <a:endParaRPr lang="id-ID" sz="2800" b="1" dirty="0">
              <a:solidFill>
                <a:srgbClr val="0070C0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52971" y="6334780"/>
            <a:ext cx="20431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0070C0"/>
                </a:solidFill>
              </a:rPr>
              <a:t>after project</a:t>
            </a:r>
            <a:endParaRPr lang="id-ID" sz="2800" b="1" dirty="0">
              <a:solidFill>
                <a:srgbClr val="0070C0"/>
              </a:solidFill>
            </a:endParaRPr>
          </a:p>
        </p:txBody>
      </p:sp>
      <p:sp>
        <p:nvSpPr>
          <p:cNvPr id="36" name="Up Arrow 35"/>
          <p:cNvSpPr/>
          <p:nvPr/>
        </p:nvSpPr>
        <p:spPr>
          <a:xfrm>
            <a:off x="3280856" y="3314843"/>
            <a:ext cx="602351" cy="1204051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cxnSp>
        <p:nvCxnSpPr>
          <p:cNvPr id="38" name="Straight Connector 37"/>
          <p:cNvCxnSpPr/>
          <p:nvPr/>
        </p:nvCxnSpPr>
        <p:spPr>
          <a:xfrm>
            <a:off x="3727909" y="4045494"/>
            <a:ext cx="2291937" cy="0"/>
          </a:xfrm>
          <a:prstGeom prst="line">
            <a:avLst/>
          </a:prstGeom>
          <a:ln w="571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 rot="16200000">
            <a:off x="3300673" y="3769179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id-ID" dirty="0"/>
          </a:p>
        </p:txBody>
      </p:sp>
      <p:sp>
        <p:nvSpPr>
          <p:cNvPr id="42" name="Up Arrow 41"/>
          <p:cNvSpPr/>
          <p:nvPr/>
        </p:nvSpPr>
        <p:spPr>
          <a:xfrm>
            <a:off x="5544928" y="4083357"/>
            <a:ext cx="602351" cy="493202"/>
          </a:xfrm>
          <a:prstGeom prst="upArrow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3" name="TextBox 42"/>
          <p:cNvSpPr txBox="1"/>
          <p:nvPr/>
        </p:nvSpPr>
        <p:spPr>
          <a:xfrm rot="16200000">
            <a:off x="5566741" y="4129267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</a:t>
            </a:r>
            <a:r>
              <a:rPr lang="en-US" baseline="-25000" dirty="0" smtClean="0"/>
              <a:t>2</a:t>
            </a:r>
            <a:endParaRPr lang="id-ID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3426733" y="3314843"/>
            <a:ext cx="2593113" cy="0"/>
          </a:xfrm>
          <a:prstGeom prst="line">
            <a:avLst/>
          </a:prstGeom>
          <a:ln w="5715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260008" y="2760845"/>
            <a:ext cx="5638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 To quantify emission reduction, methodology is needed.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35667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-27384"/>
            <a:ext cx="7859216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Calibri" pitchFamily="34" charset="0"/>
              </a:rPr>
              <a:t>How cap and trade/ETS mechanism work</a:t>
            </a:r>
            <a:endParaRPr lang="id-ID" sz="3200" b="1" dirty="0">
              <a:latin typeface="Calibri" pitchFamily="34" charset="0"/>
            </a:endParaRPr>
          </a:p>
        </p:txBody>
      </p:sp>
      <p:pic>
        <p:nvPicPr>
          <p:cNvPr id="1026" name="Picture 2" descr="http://climatepolicyinfohub.eu/sites/default/files/principle-emissions-trad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6135"/>
            <a:ext cx="7007709" cy="365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55576" y="4645585"/>
            <a:ext cx="7920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libri" pitchFamily="34" charset="0"/>
              </a:rPr>
              <a:t>Emissions trading or cap and trade is a government-mandated, market-based approach to controlling </a:t>
            </a:r>
            <a:r>
              <a:rPr lang="en-US" sz="2400" b="1" dirty="0" smtClean="0">
                <a:latin typeface="Calibri" pitchFamily="34" charset="0"/>
              </a:rPr>
              <a:t>emission</a:t>
            </a:r>
            <a:r>
              <a:rPr lang="en-US" sz="2400" b="1" dirty="0">
                <a:latin typeface="Calibri" pitchFamily="34" charset="0"/>
              </a:rPr>
              <a:t> by </a:t>
            </a:r>
            <a:r>
              <a:rPr lang="en-US" sz="2400" b="1" dirty="0" smtClean="0">
                <a:latin typeface="Calibri" pitchFamily="34" charset="0"/>
              </a:rPr>
              <a:t>providing economic incentives</a:t>
            </a:r>
            <a:r>
              <a:rPr lang="en-US" sz="2400" b="1" dirty="0">
                <a:latin typeface="Calibri" pitchFamily="34" charset="0"/>
              </a:rPr>
              <a:t> for achieving reductions in the emissions of </a:t>
            </a:r>
            <a:r>
              <a:rPr lang="en-US" sz="2400" b="1" dirty="0" smtClean="0">
                <a:latin typeface="Calibri" pitchFamily="34" charset="0"/>
              </a:rPr>
              <a:t>pollutants</a:t>
            </a:r>
            <a:endParaRPr lang="en-US" sz="2400" b="1" dirty="0">
              <a:latin typeface="Calibri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804248" y="1268760"/>
            <a:ext cx="2160240" cy="2862322"/>
          </a:xfrm>
          <a:prstGeom prst="rect">
            <a:avLst/>
          </a:prstGeom>
          <a:solidFill>
            <a:srgbClr val="FFFF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Arial Black" pitchFamily="34" charset="0"/>
              </a:rPr>
              <a:t>By applying cap and trade policy, quantifiable emission reductions can be delivered by setting a cap.</a:t>
            </a:r>
            <a:endParaRPr lang="id-ID" sz="2000" b="1" dirty="0">
              <a:solidFill>
                <a:srgbClr val="FF0000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364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rbon ta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05" y="2375065"/>
            <a:ext cx="8077200" cy="39551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1" y="151808"/>
            <a:ext cx="6910413" cy="972936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 smtClean="0">
                <a:latin typeface="Calibri" pitchFamily="34" charset="0"/>
              </a:rPr>
              <a:t>What is carbon tax?</a:t>
            </a:r>
            <a:endParaRPr lang="id-ID" sz="3600" b="1" dirty="0">
              <a:latin typeface="Calibri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04405"/>
            <a:ext cx="8419605" cy="1508166"/>
          </a:xfrm>
        </p:spPr>
        <p:txBody>
          <a:bodyPr>
            <a:normAutofit fontScale="92500" lnSpcReduction="10000"/>
          </a:bodyPr>
          <a:lstStyle/>
          <a:p>
            <a:r>
              <a:rPr lang="en-US" sz="2100" b="1" dirty="0" smtClean="0"/>
              <a:t>Carbon tax is a form of explicit carbon pricing; it refers to a tax directly linked to the level of CO</a:t>
            </a:r>
            <a:r>
              <a:rPr lang="en-US" sz="2100" b="1" baseline="-25000" dirty="0" smtClean="0"/>
              <a:t>2 </a:t>
            </a:r>
            <a:r>
              <a:rPr lang="en-US" sz="2100" b="1" dirty="0" smtClean="0"/>
              <a:t>emissions, often expressed as a value per tCO</a:t>
            </a:r>
            <a:r>
              <a:rPr lang="en-US" sz="2100" b="1" baseline="-25000" dirty="0" smtClean="0"/>
              <a:t>2 </a:t>
            </a:r>
            <a:r>
              <a:rPr lang="en-US" sz="2100" b="1" dirty="0" smtClean="0"/>
              <a:t>equivalent</a:t>
            </a:r>
            <a:r>
              <a:rPr lang="en-US" sz="2100" b="1" baseline="30000" dirty="0" smtClean="0"/>
              <a:t>1</a:t>
            </a:r>
          </a:p>
          <a:p>
            <a:r>
              <a:rPr lang="en-US" sz="2100" b="1" dirty="0" smtClean="0"/>
              <a:t>With carbon tax, a </a:t>
            </a:r>
            <a:r>
              <a:rPr lang="en-US" sz="2100" b="1" dirty="0" smtClean="0"/>
              <a:t>ton </a:t>
            </a:r>
            <a:r>
              <a:rPr lang="en-US" sz="2100" b="1" dirty="0" smtClean="0"/>
              <a:t>of emitted GHG has a price according to the taxation policy. Thus, creating incentives for emitters to shift to less GHG intensive ways of production and resulting in reduced emission.</a:t>
            </a:r>
            <a:endParaRPr lang="id-ID" sz="2100" b="1" dirty="0" smtClean="0"/>
          </a:p>
          <a:p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90005" y="6307485"/>
            <a:ext cx="7620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aseline="30000" dirty="0" smtClean="0"/>
              <a:t>1</a:t>
            </a:r>
            <a:r>
              <a:rPr lang="en-US" sz="1100" dirty="0" smtClean="0"/>
              <a:t> based on “Climate carbon – Aligning prices and policies,’ OECS Environment Policy Paper, October 2013 n</a:t>
            </a:r>
            <a:r>
              <a:rPr lang="en-US" sz="1100" baseline="30000" dirty="0" smtClean="0"/>
              <a:t>o</a:t>
            </a:r>
            <a:r>
              <a:rPr lang="en-US" sz="1100" dirty="0" smtClean="0"/>
              <a:t>01</a:t>
            </a:r>
          </a:p>
          <a:p>
            <a:endParaRPr lang="id-ID" sz="1100" dirty="0"/>
          </a:p>
        </p:txBody>
      </p:sp>
    </p:spTree>
    <p:extLst>
      <p:ext uri="{BB962C8B-B14F-4D97-AF65-F5344CB8AC3E}">
        <p14:creationId xmlns:p14="http://schemas.microsoft.com/office/powerpoint/2010/main" val="207792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584" y="65088"/>
            <a:ext cx="7249616" cy="926107"/>
          </a:xfrm>
        </p:spPr>
        <p:txBody>
          <a:bodyPr/>
          <a:lstStyle/>
          <a:p>
            <a:pPr algn="l"/>
            <a:r>
              <a:rPr lang="en-AU" b="1" dirty="0" smtClean="0">
                <a:latin typeface="Calibri" pitchFamily="34" charset="0"/>
              </a:rPr>
              <a:t>Carbon </a:t>
            </a:r>
            <a:r>
              <a:rPr lang="en-AU" b="1" dirty="0">
                <a:latin typeface="Calibri" pitchFamily="34" charset="0"/>
              </a:rPr>
              <a:t>m</a:t>
            </a:r>
            <a:r>
              <a:rPr lang="en-AU" b="1" dirty="0" smtClean="0">
                <a:latin typeface="Calibri" pitchFamily="34" charset="0"/>
              </a:rPr>
              <a:t>arket </a:t>
            </a:r>
            <a:endParaRPr lang="en-AU" b="1" dirty="0">
              <a:latin typeface="Calibri" pitchFamily="3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9549" y="2057400"/>
            <a:ext cx="4648201" cy="4800600"/>
          </a:xfrm>
        </p:spPr>
        <p:txBody>
          <a:bodyPr>
            <a:normAutofit fontScale="92500"/>
          </a:bodyPr>
          <a:lstStyle/>
          <a:p>
            <a:pPr marL="114300" indent="0">
              <a:buNone/>
            </a:pPr>
            <a:r>
              <a:rPr lang="en-AU" sz="2000" b="1" dirty="0"/>
              <a:t>Carbon market elements:</a:t>
            </a:r>
          </a:p>
          <a:p>
            <a:r>
              <a:rPr lang="en-AU" sz="1800" dirty="0"/>
              <a:t>Policy</a:t>
            </a:r>
          </a:p>
          <a:p>
            <a:pPr lvl="1"/>
            <a:r>
              <a:rPr lang="en-AU" sz="1800" dirty="0"/>
              <a:t>Setting environmental target goal</a:t>
            </a:r>
          </a:p>
          <a:p>
            <a:pPr lvl="1"/>
            <a:r>
              <a:rPr lang="en-AU" sz="1800" dirty="0"/>
              <a:t>Selecting appropriate policy instruments</a:t>
            </a:r>
          </a:p>
          <a:p>
            <a:pPr lvl="1"/>
            <a:r>
              <a:rPr lang="en-AU" sz="1800" dirty="0"/>
              <a:t>Sharing possible carbon revenues</a:t>
            </a:r>
          </a:p>
          <a:p>
            <a:pPr lvl="1"/>
            <a:r>
              <a:rPr lang="en-AU" sz="1800" dirty="0"/>
              <a:t>Policies to encourage pilot</a:t>
            </a:r>
          </a:p>
          <a:p>
            <a:r>
              <a:rPr lang="en-AU" sz="1800" dirty="0"/>
              <a:t>Technical</a:t>
            </a:r>
          </a:p>
          <a:p>
            <a:pPr lvl="1"/>
            <a:r>
              <a:rPr lang="en-AU" sz="1800" dirty="0"/>
              <a:t>Coverage</a:t>
            </a:r>
          </a:p>
          <a:p>
            <a:pPr lvl="1"/>
            <a:r>
              <a:rPr lang="en-AU" sz="1800" dirty="0"/>
              <a:t>MRV system</a:t>
            </a:r>
          </a:p>
          <a:p>
            <a:pPr lvl="1"/>
            <a:r>
              <a:rPr lang="en-AU" sz="1800" dirty="0"/>
              <a:t>Reference/baseline scenario</a:t>
            </a:r>
          </a:p>
          <a:p>
            <a:pPr lvl="1"/>
            <a:r>
              <a:rPr lang="en-AU" sz="1800" dirty="0"/>
              <a:t>Registry and transaction log</a:t>
            </a:r>
          </a:p>
          <a:p>
            <a:r>
              <a:rPr lang="en-AU" sz="1800" dirty="0"/>
              <a:t>Institutional and legal</a:t>
            </a:r>
          </a:p>
          <a:p>
            <a:pPr lvl="1"/>
            <a:r>
              <a:rPr lang="en-AU" sz="1800" dirty="0"/>
              <a:t>Issuance system</a:t>
            </a:r>
          </a:p>
          <a:p>
            <a:pPr lvl="1"/>
            <a:r>
              <a:rPr lang="en-AU" sz="1800" dirty="0"/>
              <a:t>Institutional for the verificatory</a:t>
            </a:r>
          </a:p>
          <a:p>
            <a:pPr lvl="1"/>
            <a:r>
              <a:rPr lang="en-AU" sz="1800" dirty="0"/>
              <a:t>Rules and regulation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1026" y="1065510"/>
            <a:ext cx="7867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 smtClean="0">
                <a:latin typeface="Calibri" panose="020F0502020204030204" pitchFamily="34" charset="0"/>
              </a:rPr>
              <a:t>A carbon market is a </a:t>
            </a:r>
            <a:r>
              <a:rPr lang="en-AU" b="1" dirty="0">
                <a:latin typeface="Calibri" panose="020F0502020204030204" pitchFamily="34" charset="0"/>
              </a:rPr>
              <a:t>market that is created from the </a:t>
            </a:r>
            <a:r>
              <a:rPr lang="en-AU" b="1" dirty="0" smtClean="0">
                <a:latin typeface="Calibri" panose="020F0502020204030204" pitchFamily="34" charset="0"/>
              </a:rPr>
              <a:t>trading of carbon emission allowances or credits</a:t>
            </a:r>
            <a:r>
              <a:rPr lang="en-AU" b="1" dirty="0">
                <a:latin typeface="Calibri" panose="020F0502020204030204" pitchFamily="34" charset="0"/>
              </a:rPr>
              <a:t> to encourage or help countries and companies to limit their carbon dioxide (CO2) emissions. </a:t>
            </a:r>
          </a:p>
        </p:txBody>
      </p:sp>
      <p:sp>
        <p:nvSpPr>
          <p:cNvPr id="7" name="Rectangle 6"/>
          <p:cNvSpPr/>
          <p:nvPr/>
        </p:nvSpPr>
        <p:spPr>
          <a:xfrm>
            <a:off x="209550" y="2057400"/>
            <a:ext cx="4648200" cy="472440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tangle 7"/>
          <p:cNvSpPr/>
          <p:nvPr/>
        </p:nvSpPr>
        <p:spPr>
          <a:xfrm>
            <a:off x="4962525" y="2057400"/>
            <a:ext cx="3390900" cy="3562350"/>
          </a:xfrm>
          <a:prstGeom prst="rect">
            <a:avLst/>
          </a:prstGeom>
          <a:noFill/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4933950" y="2082800"/>
            <a:ext cx="3419476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Font typeface="Arial" pitchFamily="34" charset="0"/>
              <a:buNone/>
            </a:pPr>
            <a:r>
              <a:rPr lang="en-AU" sz="2000" b="1" dirty="0" smtClean="0"/>
              <a:t>Why carbon market?</a:t>
            </a:r>
          </a:p>
          <a:p>
            <a:r>
              <a:rPr lang="en-AU" sz="1800" dirty="0" smtClean="0"/>
              <a:t>Seller</a:t>
            </a:r>
          </a:p>
          <a:p>
            <a:pPr lvl="1">
              <a:spcBef>
                <a:spcPts val="0"/>
              </a:spcBef>
            </a:pPr>
            <a:r>
              <a:rPr lang="en-AU" sz="1800" dirty="0" smtClean="0"/>
              <a:t>Profit</a:t>
            </a:r>
          </a:p>
          <a:p>
            <a:pPr lvl="1">
              <a:spcBef>
                <a:spcPts val="0"/>
              </a:spcBef>
            </a:pPr>
            <a:r>
              <a:rPr lang="en-AU" sz="1800" dirty="0" smtClean="0"/>
              <a:t>Green incentives</a:t>
            </a:r>
          </a:p>
          <a:p>
            <a:pPr lvl="1">
              <a:spcBef>
                <a:spcPts val="0"/>
              </a:spcBef>
            </a:pPr>
            <a:r>
              <a:rPr lang="en-AU" sz="1800" dirty="0" smtClean="0"/>
              <a:t>Co benefit</a:t>
            </a:r>
          </a:p>
          <a:p>
            <a:r>
              <a:rPr lang="en-AU" sz="1800" dirty="0" smtClean="0"/>
              <a:t>Buyer</a:t>
            </a:r>
          </a:p>
          <a:p>
            <a:pPr lvl="1"/>
            <a:r>
              <a:rPr lang="en-AU" sz="1800" dirty="0" smtClean="0"/>
              <a:t>Obligation to reduce emission</a:t>
            </a:r>
          </a:p>
          <a:p>
            <a:pPr lvl="1"/>
            <a:r>
              <a:rPr lang="en-AU" sz="1800" dirty="0" smtClean="0"/>
              <a:t>Cheaper and easier</a:t>
            </a:r>
          </a:p>
          <a:p>
            <a:pPr lvl="1"/>
            <a:r>
              <a:rPr lang="en-AU" sz="1800" dirty="0" smtClean="0"/>
              <a:t>Guaranteed quality</a:t>
            </a:r>
          </a:p>
          <a:p>
            <a:pPr lvl="1"/>
            <a:r>
              <a:rPr lang="en-AU" sz="1800" dirty="0"/>
              <a:t>V</a:t>
            </a:r>
            <a:r>
              <a:rPr lang="en-AU" sz="1800" dirty="0" smtClean="0"/>
              <a:t>oluntary</a:t>
            </a:r>
            <a:endParaRPr lang="en-AU" sz="1800" dirty="0"/>
          </a:p>
        </p:txBody>
      </p:sp>
      <p:sp>
        <p:nvSpPr>
          <p:cNvPr id="10" name="Right Arrow 9"/>
          <p:cNvSpPr/>
          <p:nvPr/>
        </p:nvSpPr>
        <p:spPr>
          <a:xfrm rot="16200000">
            <a:off x="6422232" y="5372100"/>
            <a:ext cx="442912" cy="1042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5792402" y="6167437"/>
            <a:ext cx="1869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smtClean="0">
                <a:latin typeface="Arial Narrow" panose="020B0606020202030204" pitchFamily="34" charset="0"/>
              </a:rPr>
              <a:t>Cost Effective</a:t>
            </a:r>
            <a:endParaRPr lang="en-AU" sz="24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18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600" y="260648"/>
            <a:ext cx="7086600" cy="621240"/>
          </a:xfrm>
        </p:spPr>
        <p:txBody>
          <a:bodyPr>
            <a:noAutofit/>
          </a:bodyPr>
          <a:lstStyle/>
          <a:p>
            <a:pPr algn="l"/>
            <a:r>
              <a:rPr lang="en-US" sz="3200" b="1" dirty="0" smtClean="0">
                <a:latin typeface="Calibri" pitchFamily="34" charset="0"/>
                <a:cs typeface="Century Gothic"/>
              </a:rPr>
              <a:t>Carbon pricing </a:t>
            </a:r>
            <a:r>
              <a:rPr lang="en-US" sz="3200" b="1" dirty="0">
                <a:latin typeface="Calibri" pitchFamily="34" charset="0"/>
                <a:cs typeface="Century Gothic"/>
              </a:rPr>
              <a:t>i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nstrument </a:t>
            </a:r>
            <a:r>
              <a:rPr lang="en-US" sz="3200" b="1" dirty="0">
                <a:latin typeface="Calibri" pitchFamily="34" charset="0"/>
                <a:cs typeface="Century Gothic"/>
              </a:rPr>
              <a:t>s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tatistic </a:t>
            </a:r>
            <a:endParaRPr lang="en-US" sz="3200" b="1" dirty="0">
              <a:latin typeface="Calibri" pitchFamily="34" charset="0"/>
              <a:cs typeface="Century Gothic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3631116"/>
              </p:ext>
            </p:extLst>
          </p:nvPr>
        </p:nvGraphicFramePr>
        <p:xfrm>
          <a:off x="431800" y="1346200"/>
          <a:ext cx="7620000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13359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15616" y="-27384"/>
            <a:ext cx="6768752" cy="11430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>
                <a:latin typeface="Calibri" pitchFamily="34" charset="0"/>
                <a:cs typeface="Century Gothic"/>
              </a:rPr>
              <a:t>List of countries </a:t>
            </a:r>
            <a:r>
              <a:rPr lang="en-US" sz="3200" b="1" dirty="0">
                <a:latin typeface="Calibri" pitchFamily="34" charset="0"/>
                <a:cs typeface="Century Gothic"/>
              </a:rPr>
              <a:t>i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mplementing  </a:t>
            </a:r>
            <a:r>
              <a:rPr lang="en-US" sz="3200" b="1" dirty="0">
                <a:latin typeface="Calibri" pitchFamily="34" charset="0"/>
                <a:cs typeface="Century Gothic"/>
              </a:rPr>
              <a:t>c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arbon </a:t>
            </a:r>
            <a:r>
              <a:rPr lang="en-US" sz="3200" b="1" dirty="0">
                <a:latin typeface="Calibri" pitchFamily="34" charset="0"/>
                <a:cs typeface="Century Gothic"/>
              </a:rPr>
              <a:t>p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ricing </a:t>
            </a:r>
            <a:r>
              <a:rPr lang="en-US" sz="3200" b="1" dirty="0">
                <a:latin typeface="Calibri" pitchFamily="34" charset="0"/>
                <a:cs typeface="Century Gothic"/>
              </a:rPr>
              <a:t>i</a:t>
            </a:r>
            <a:r>
              <a:rPr lang="en-US" sz="3200" b="1" dirty="0" smtClean="0">
                <a:latin typeface="Calibri" pitchFamily="34" charset="0"/>
                <a:cs typeface="Century Gothic"/>
              </a:rPr>
              <a:t>nstruments</a:t>
            </a:r>
            <a:endParaRPr lang="en-US" sz="3200" b="1" dirty="0">
              <a:latin typeface="Calibri" pitchFamily="34" charset="0"/>
              <a:cs typeface="Century Gothic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0" y="1417638"/>
            <a:ext cx="9144000" cy="536416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762500" y="1265238"/>
            <a:ext cx="3530600" cy="173990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004538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00000"/>
              </a:solidFill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Carbon Tax 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National: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Japan, Mexico, Chile, South Africa, Costa Rica</a:t>
            </a:r>
          </a:p>
          <a:p>
            <a:endParaRPr lang="en-US" sz="1600" dirty="0" smtClean="0">
              <a:solidFill>
                <a:srgbClr val="000000"/>
              </a:solidFill>
              <a:latin typeface="Calibri" pitchFamily="34" charset="0"/>
              <a:cs typeface="Century Gothic"/>
            </a:endParaRPr>
          </a:p>
          <a:p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Sub-National: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British Columbia, Alberta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57200" y="1265238"/>
            <a:ext cx="3657600" cy="4551363"/>
          </a:xfrm>
          <a:prstGeom prst="roundRect">
            <a:avLst/>
          </a:prstGeom>
          <a:solidFill>
            <a:srgbClr val="E6B9B8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b="1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ETS</a:t>
            </a:r>
            <a:endParaRPr lang="en-US" dirty="0" smtClean="0">
              <a:solidFill>
                <a:srgbClr val="000000"/>
              </a:solidFill>
              <a:latin typeface="Calibri" pitchFamily="34" charset="0"/>
              <a:cs typeface="Century Gothic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National:</a:t>
            </a: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Liechtenstein, Austria, Belgium, Bulgaria, Croatia, Cyprus, Czech Republic, Germany, Greece, Hungary, Lithuania, Italy, Luxembourg, Malta, The Netherlands, Romania, Slovakia, Spain, Kazakhstan, Korea, </a:t>
            </a:r>
            <a:r>
              <a:rPr lang="en-US" i="1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Taiwan</a:t>
            </a:r>
          </a:p>
          <a:p>
            <a:pPr fontAlgn="t"/>
            <a:endParaRPr lang="en-US" dirty="0" smtClean="0">
              <a:solidFill>
                <a:srgbClr val="000000"/>
              </a:solidFill>
              <a:latin typeface="Calibri" pitchFamily="34" charset="0"/>
              <a:cs typeface="Century Gothic"/>
            </a:endParaRP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Sub-national:</a:t>
            </a:r>
          </a:p>
          <a:p>
            <a:pPr fontAlgn="t"/>
            <a:r>
              <a:rPr lang="en-US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RGGI, Tokyo, Saitama, Kyoto, California, Quebec, Shenzhen, Guangdong, Shanghai, Beijing, Tianjin, Hubei, Chongqing</a:t>
            </a:r>
            <a:endParaRPr lang="en-US" dirty="0">
              <a:solidFill>
                <a:srgbClr val="000000"/>
              </a:solidFill>
              <a:latin typeface="Calibri" pitchFamily="34" charset="0"/>
              <a:cs typeface="Century Gothic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762500" y="3314700"/>
            <a:ext cx="3517900" cy="1714500"/>
          </a:xfrm>
          <a:prstGeom prst="roundRect">
            <a:avLst/>
          </a:prstGeom>
          <a:solidFill>
            <a:srgbClr val="BFBFB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 smtClean="0">
              <a:solidFill>
                <a:srgbClr val="000000"/>
              </a:solidFill>
              <a:latin typeface="Century Gothic"/>
              <a:cs typeface="Century Gothic"/>
            </a:endParaRPr>
          </a:p>
          <a:p>
            <a:r>
              <a:rPr lang="en-US" sz="1600" b="1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ETS and Carbon Tax</a:t>
            </a:r>
          </a:p>
          <a:p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Iceland, Norway, Denmark, Estonia, Finland, France, Ireland, Latvia, Poland, Portugal, Slovenia, Sweden, United Kingdom</a:t>
            </a:r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15900" y="5918200"/>
            <a:ext cx="8178800" cy="863600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1600" dirty="0" smtClean="0">
                <a:solidFill>
                  <a:srgbClr val="000000"/>
                </a:solidFill>
                <a:latin typeface="Calibri" pitchFamily="34" charset="0"/>
                <a:cs typeface="Century Gothic"/>
              </a:rPr>
              <a:t>The classification is excluded  other policy instruments such as: removal of fossil-fuel subsidies, infrastructure investment in transport and energy, renewable energy portfolio standard, and energy efficiency standard       </a:t>
            </a:r>
            <a:endParaRPr lang="en-US" sz="1600" dirty="0">
              <a:solidFill>
                <a:srgbClr val="000000"/>
              </a:solidFill>
              <a:latin typeface="Calibri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8679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139700" y="190123"/>
            <a:ext cx="8198542" cy="6667877"/>
          </a:xfrm>
          <a:prstGeom prst="right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4472" y="44624"/>
            <a:ext cx="6593872" cy="994172"/>
          </a:xfrm>
        </p:spPr>
        <p:txBody>
          <a:bodyPr>
            <a:noAutofit/>
          </a:bodyPr>
          <a:lstStyle/>
          <a:p>
            <a:pPr algn="l"/>
            <a:r>
              <a:rPr lang="en-US" sz="3200" b="1" dirty="0"/>
              <a:t>Current market </a:t>
            </a:r>
            <a:r>
              <a:rPr lang="en-US" sz="3200" b="1" dirty="0" smtClean="0"/>
              <a:t>based mechanisms </a:t>
            </a:r>
            <a:r>
              <a:rPr lang="en-GB" sz="3200" b="1" dirty="0"/>
              <a:t>in </a:t>
            </a:r>
            <a:r>
              <a:rPr lang="en-GB" sz="3200" b="1" dirty="0" smtClean="0"/>
              <a:t>Indonesia</a:t>
            </a:r>
            <a:endParaRPr lang="en-GB" sz="3200" b="1" dirty="0"/>
          </a:p>
        </p:txBody>
      </p:sp>
      <p:sp>
        <p:nvSpPr>
          <p:cNvPr id="7" name="Rectangle 6"/>
          <p:cNvSpPr/>
          <p:nvPr/>
        </p:nvSpPr>
        <p:spPr>
          <a:xfrm>
            <a:off x="143525" y="1004017"/>
            <a:ext cx="2143320" cy="309315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1500" b="1" dirty="0">
                <a:solidFill>
                  <a:srgbClr val="000000"/>
                </a:solidFill>
              </a:rPr>
              <a:t>CDM</a:t>
            </a:r>
            <a:endParaRPr lang="en-GB" sz="1500" dirty="0">
              <a:solidFill>
                <a:srgbClr val="0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Overly high expectation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Difficult </a:t>
            </a:r>
            <a:r>
              <a:rPr lang="en-GB" sz="1500" dirty="0">
                <a:solidFill>
                  <a:srgbClr val="000000"/>
                </a:solidFill>
              </a:rPr>
              <a:t>and complex to be </a:t>
            </a:r>
            <a:r>
              <a:rPr lang="en-GB" sz="1500" dirty="0" smtClean="0">
                <a:solidFill>
                  <a:srgbClr val="000000"/>
                </a:solidFill>
              </a:rPr>
              <a:t>implemented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Ceased due </a:t>
            </a:r>
            <a:r>
              <a:rPr lang="en-GB" sz="1500" dirty="0">
                <a:solidFill>
                  <a:srgbClr val="000000"/>
                </a:solidFill>
              </a:rPr>
              <a:t>to the lack of </a:t>
            </a:r>
            <a:r>
              <a:rPr lang="en-GB" sz="1500" dirty="0" smtClean="0">
                <a:solidFill>
                  <a:srgbClr val="000000"/>
                </a:solidFill>
              </a:rPr>
              <a:t>demands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Currently no CDM project developed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Unbalance/unfair credits allocation as all the credits goes to the buyer</a:t>
            </a:r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39752" y="999153"/>
            <a:ext cx="2123870" cy="3093154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1500" b="1" dirty="0">
                <a:solidFill>
                  <a:srgbClr val="000000"/>
                </a:solidFill>
              </a:rPr>
              <a:t>VCS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Smaller scale than CDM.</a:t>
            </a:r>
            <a:endParaRPr lang="en-GB" sz="1500" dirty="0">
              <a:solidFill>
                <a:srgbClr val="0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00000"/>
                </a:solidFill>
              </a:rPr>
              <a:t>Indonesia has the biggest REDD</a:t>
            </a:r>
            <a:r>
              <a:rPr lang="en-GB" sz="1500" dirty="0" smtClean="0">
                <a:solidFill>
                  <a:srgbClr val="000000"/>
                </a:solidFill>
              </a:rPr>
              <a:t>+ project and  it </a:t>
            </a:r>
            <a:r>
              <a:rPr lang="en-GB" sz="1500" dirty="0">
                <a:solidFill>
                  <a:srgbClr val="000000"/>
                </a:solidFill>
              </a:rPr>
              <a:t>is until now the only land based project </a:t>
            </a:r>
            <a:r>
              <a:rPr lang="en-GB" sz="1500" dirty="0" smtClean="0">
                <a:solidFill>
                  <a:srgbClr val="000000"/>
                </a:solidFill>
              </a:rPr>
              <a:t>of VCS in Indonesia.</a:t>
            </a:r>
            <a:endParaRPr lang="en-GB" sz="1500" dirty="0">
              <a:solidFill>
                <a:srgbClr val="000000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Several projects was conversion from CDM, due to the lack of CER demand.</a:t>
            </a:r>
            <a:endParaRPr lang="en-GB" sz="15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9700" y="4253314"/>
            <a:ext cx="6808563" cy="241604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1600" b="1" dirty="0">
                <a:solidFill>
                  <a:schemeClr val="bg1"/>
                </a:solidFill>
              </a:rPr>
              <a:t>The JCM Scheme</a:t>
            </a:r>
          </a:p>
          <a:p>
            <a:pPr marL="133350" indent="-133350">
              <a:buFont typeface="Arial" panose="020B0604020202020204" pitchFamily="34" charset="0"/>
              <a:buChar char="•"/>
            </a:pPr>
            <a:r>
              <a:rPr lang="en-GB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The </a:t>
            </a:r>
            <a:r>
              <a:rPr lang="en-GB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Joint Crediting Mechanism </a:t>
            </a:r>
            <a:r>
              <a:rPr lang="en-GB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currently is the </a:t>
            </a:r>
            <a:r>
              <a:rPr lang="en-GB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most progressive market based  mechanism and climate change mitigation activities in </a:t>
            </a:r>
            <a:r>
              <a:rPr lang="en-GB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Indonesia and in the world.</a:t>
            </a:r>
            <a:endParaRPr lang="en-GB" sz="1500" b="1" dirty="0">
              <a:solidFill>
                <a:schemeClr val="bg1"/>
              </a:solidFill>
              <a:latin typeface="Calibri" panose="020F0502020204030204" pitchFamily="34" charset="0"/>
            </a:endParaRPr>
          </a:p>
          <a:p>
            <a:pPr marL="133350" indent="-133350">
              <a:buFont typeface="Arial" panose="020B0604020202020204" pitchFamily="34" charset="0"/>
              <a:buChar char="•"/>
            </a:pPr>
            <a:r>
              <a:rPr lang="en-GB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It is not only about the bilateral carbon trading, but rather how to develop and implement the green investment as well as low emission development and technology transfer between the 2 countries.</a:t>
            </a:r>
          </a:p>
          <a:p>
            <a:pPr marL="133350" indent="-133350">
              <a:buFont typeface="Arial" panose="020B0604020202020204" pitchFamily="34" charset="0"/>
              <a:buChar char="•"/>
              <a:defRPr/>
            </a:pPr>
            <a:r>
              <a:rPr lang="en-AU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Japan and Indonesia have their own national target on emission reduction </a:t>
            </a:r>
            <a:r>
              <a:rPr lang="en-AU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and </a:t>
            </a:r>
            <a:r>
              <a:rPr lang="en-AU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it can be done through </a:t>
            </a:r>
            <a:r>
              <a:rPr lang="en-AU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JCM through sharing of the emission credit.</a:t>
            </a:r>
          </a:p>
          <a:p>
            <a:pPr marL="133350" indent="-133350">
              <a:buFont typeface="Arial" panose="020B0604020202020204" pitchFamily="34" charset="0"/>
              <a:buChar char="•"/>
              <a:defRPr/>
            </a:pPr>
            <a:r>
              <a:rPr lang="en-AU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Both </a:t>
            </a:r>
            <a:r>
              <a:rPr lang="en-AU" sz="1500" b="1" dirty="0">
                <a:solidFill>
                  <a:schemeClr val="bg1"/>
                </a:solidFill>
                <a:latin typeface="Calibri" panose="020F0502020204030204" pitchFamily="34" charset="0"/>
              </a:rPr>
              <a:t>countries are required to increase their economic development as well as develop more opportunities for their private </a:t>
            </a:r>
            <a:r>
              <a:rPr lang="en-AU" sz="1500" b="1" dirty="0" smtClean="0">
                <a:solidFill>
                  <a:schemeClr val="bg1"/>
                </a:solidFill>
                <a:latin typeface="Calibri" panose="020F0502020204030204" pitchFamily="34" charset="0"/>
              </a:rPr>
              <a:t>sectors.</a:t>
            </a:r>
            <a:endParaRPr lang="en-AU" sz="15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9" name="TextBox 18"/>
          <p:cNvSpPr txBox="1">
            <a:spLocks noChangeArrowheads="1"/>
          </p:cNvSpPr>
          <p:nvPr/>
        </p:nvSpPr>
        <p:spPr bwMode="auto">
          <a:xfrm>
            <a:off x="7092280" y="2780928"/>
            <a:ext cx="2368968" cy="1523494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  <a:extLst/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AU" altLang="en-US" sz="2400" b="1" dirty="0">
                <a:solidFill>
                  <a:srgbClr val="000000"/>
                </a:solidFill>
                <a:latin typeface="Arial Black" pitchFamily="34" charset="0"/>
              </a:rPr>
              <a:t>Indonesia</a:t>
            </a:r>
          </a:p>
          <a:p>
            <a:pPr algn="ctr" eaLnBrk="1" hangingPunct="1"/>
            <a:r>
              <a:rPr lang="en-AU" altLang="en-US" sz="2400" b="1" dirty="0">
                <a:solidFill>
                  <a:srgbClr val="000000"/>
                </a:solidFill>
                <a:latin typeface="Arial Black" pitchFamily="34" charset="0"/>
              </a:rPr>
              <a:t>INDC</a:t>
            </a:r>
          </a:p>
          <a:p>
            <a:pPr algn="ctr" eaLnBrk="1" hangingPunct="1"/>
            <a:r>
              <a:rPr lang="en-AU" altLang="en-US" sz="1500" b="1" dirty="0">
                <a:solidFill>
                  <a:srgbClr val="002060"/>
                </a:solidFill>
                <a:latin typeface="Arial Black" pitchFamily="34" charset="0"/>
              </a:rPr>
              <a:t>Market and </a:t>
            </a:r>
            <a:endParaRPr lang="en-AU" altLang="en-US" sz="1500" b="1" dirty="0" smtClean="0">
              <a:solidFill>
                <a:srgbClr val="002060"/>
              </a:solidFill>
              <a:latin typeface="Arial Black" pitchFamily="34" charset="0"/>
            </a:endParaRPr>
          </a:p>
          <a:p>
            <a:pPr algn="ctr" eaLnBrk="1" hangingPunct="1"/>
            <a:r>
              <a:rPr lang="en-AU" altLang="en-US" sz="1500" b="1" dirty="0" smtClean="0">
                <a:solidFill>
                  <a:srgbClr val="002060"/>
                </a:solidFill>
                <a:latin typeface="Arial Black" pitchFamily="34" charset="0"/>
              </a:rPr>
              <a:t>non market </a:t>
            </a:r>
            <a:r>
              <a:rPr lang="en-AU" altLang="en-US" sz="1500" b="1" dirty="0">
                <a:solidFill>
                  <a:srgbClr val="002060"/>
                </a:solidFill>
                <a:latin typeface="Arial Black" pitchFamily="34" charset="0"/>
              </a:rPr>
              <a:t>approaches</a:t>
            </a:r>
          </a:p>
        </p:txBody>
      </p:sp>
      <p:sp>
        <p:nvSpPr>
          <p:cNvPr id="10" name="TextBox 18"/>
          <p:cNvSpPr txBox="1">
            <a:spLocks noChangeArrowheads="1"/>
          </p:cNvSpPr>
          <p:nvPr/>
        </p:nvSpPr>
        <p:spPr bwMode="auto">
          <a:xfrm>
            <a:off x="7308304" y="4940497"/>
            <a:ext cx="1942870" cy="147732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softEdge rad="127000"/>
          </a:effectLst>
          <a:extLst/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5pPr>
            <a:lvl6pPr marL="25146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6pPr>
            <a:lvl7pPr marL="29718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7pPr>
            <a:lvl8pPr marL="34290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8pPr>
            <a:lvl9pPr marL="3886200" indent="-228600" defTabSz="10175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AU" altLang="en-US" sz="1500" b="1" dirty="0">
                <a:solidFill>
                  <a:srgbClr val="000000"/>
                </a:solidFill>
                <a:latin typeface="Calibri" pitchFamily="34" charset="0"/>
              </a:rPr>
              <a:t>JCM is the newest market based mechanism to be developed, but the fastest growing in the world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99992" y="998364"/>
            <a:ext cx="2448271" cy="318548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GB" sz="1500" b="1" dirty="0" smtClean="0">
                <a:solidFill>
                  <a:srgbClr val="000000"/>
                </a:solidFill>
              </a:rPr>
              <a:t>Other Voluntary Scheme</a:t>
            </a:r>
            <a:endParaRPr lang="en-GB" sz="1500" b="1" dirty="0">
              <a:solidFill>
                <a:srgbClr val="000000"/>
              </a:solidFill>
            </a:endParaRPr>
          </a:p>
          <a:p>
            <a:pPr marL="214313" indent="-214313">
              <a:buFont typeface="Arial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Plan Vivo is one of the voluntary scheme that developed in Indonesia..</a:t>
            </a:r>
          </a:p>
          <a:p>
            <a:pPr marL="214313" indent="-214313">
              <a:buFont typeface="Arial" pitchFamily="34" charset="0"/>
              <a:buChar char="•"/>
            </a:pPr>
            <a:r>
              <a:rPr lang="en-GB" sz="1500" dirty="0" smtClean="0">
                <a:solidFill>
                  <a:srgbClr val="000000"/>
                </a:solidFill>
              </a:rPr>
              <a:t>The projects are relatively small and usually for social forest projects.</a:t>
            </a:r>
          </a:p>
          <a:p>
            <a:pPr marL="214313" indent="-214313">
              <a:buFont typeface="Arial" pitchFamily="34" charset="0"/>
              <a:buChar char="•"/>
            </a:pPr>
            <a:r>
              <a:rPr lang="en-US" sz="1600" dirty="0"/>
              <a:t>Climate, Community and Biodiversity Standard (CCBS</a:t>
            </a:r>
            <a:r>
              <a:rPr lang="en-US" sz="1600" dirty="0" smtClean="0"/>
              <a:t>) and Gold Standard are also used to “wrapped” the carbon projects.</a:t>
            </a:r>
            <a:r>
              <a:rPr lang="en-GB" sz="1500" dirty="0" smtClean="0">
                <a:solidFill>
                  <a:srgbClr val="000000"/>
                </a:solidFill>
              </a:rPr>
              <a:t> </a:t>
            </a:r>
            <a:endParaRPr lang="en-GB" sz="15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776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608" y="-27384"/>
            <a:ext cx="7643192" cy="1143000"/>
          </a:xfrm>
        </p:spPr>
        <p:txBody>
          <a:bodyPr>
            <a:normAutofit/>
          </a:bodyPr>
          <a:lstStyle/>
          <a:p>
            <a:pPr algn="l"/>
            <a:r>
              <a:rPr lang="en-US" sz="3600" b="1" dirty="0"/>
              <a:t>M</a:t>
            </a:r>
            <a:r>
              <a:rPr lang="en-US" sz="3600" b="1" dirty="0" smtClean="0"/>
              <a:t>onthly </a:t>
            </a:r>
            <a:r>
              <a:rPr lang="en-US" sz="3600" b="1" dirty="0"/>
              <a:t>global temperature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3</a:t>
            </a:fld>
            <a:endParaRPr lang="id-ID"/>
          </a:p>
        </p:txBody>
      </p:sp>
      <p:pic>
        <p:nvPicPr>
          <p:cNvPr id="1026" name="Picture 2" descr="Monthly global temperatures from 1850-2016. 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484784"/>
            <a:ext cx="4609018" cy="4958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566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7251"/>
            <a:ext cx="7886700" cy="847494"/>
          </a:xfrm>
        </p:spPr>
        <p:txBody>
          <a:bodyPr>
            <a:normAutofit/>
          </a:bodyPr>
          <a:lstStyle/>
          <a:p>
            <a:r>
              <a:rPr lang="en-AU" sz="3200" b="1" dirty="0" smtClean="0">
                <a:latin typeface="+mn-lt"/>
              </a:rPr>
              <a:t>Visit our website at </a:t>
            </a:r>
            <a:r>
              <a:rPr lang="en-AU" sz="3200" b="1" dirty="0" smtClean="0">
                <a:latin typeface="+mn-lt"/>
                <a:hlinkClick r:id="rId2"/>
              </a:rPr>
              <a:t>jcm.ekon.go.id</a:t>
            </a:r>
            <a:endParaRPr lang="en-AU" sz="3200" b="1" dirty="0">
              <a:latin typeface="+mn-lt"/>
            </a:endParaRPr>
          </a:p>
        </p:txBody>
      </p:sp>
      <p:pic>
        <p:nvPicPr>
          <p:cNvPr id="4" name="Picture 3" descr="jcm websit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1640" y="1340768"/>
            <a:ext cx="6264696" cy="506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7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31</a:t>
            </a:fld>
            <a:endParaRPr lang="id-ID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856" y="125760"/>
            <a:ext cx="8229600" cy="998984"/>
          </a:xfrm>
        </p:spPr>
        <p:txBody>
          <a:bodyPr>
            <a:normAutofit/>
          </a:bodyPr>
          <a:lstStyle/>
          <a:p>
            <a:r>
              <a:rPr lang="en-AU" sz="2800" b="1" dirty="0"/>
              <a:t>N</a:t>
            </a:r>
            <a:r>
              <a:rPr lang="en-AU" sz="2800" b="1" dirty="0" smtClean="0"/>
              <a:t>o question why we need to reduce the emission</a:t>
            </a:r>
            <a:endParaRPr lang="en-US" sz="2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733EB-9027-48E5-B510-0A6CD8F9EC29}" type="slidenum">
              <a:rPr lang="id-ID" smtClean="0"/>
              <a:pPr/>
              <a:t>4</a:t>
            </a:fld>
            <a:endParaRPr lang="id-ID"/>
          </a:p>
        </p:txBody>
      </p:sp>
      <p:sp>
        <p:nvSpPr>
          <p:cNvPr id="5" name="Down Arrow Callout 3"/>
          <p:cNvSpPr>
            <a:spLocks noChangeArrowheads="1"/>
          </p:cNvSpPr>
          <p:nvPr/>
        </p:nvSpPr>
        <p:spPr bwMode="auto">
          <a:xfrm>
            <a:off x="2267744" y="1268760"/>
            <a:ext cx="4567723" cy="1166807"/>
          </a:xfrm>
          <a:prstGeom prst="downArrowCallout">
            <a:avLst>
              <a:gd name="adj1" fmla="val 25010"/>
              <a:gd name="adj2" fmla="val 24993"/>
              <a:gd name="adj3" fmla="val 25000"/>
              <a:gd name="adj4" fmla="val 64977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noFill/>
            <a:round/>
            <a:headEnd/>
            <a:tailEnd type="oval" w="med" len="med"/>
          </a:ln>
        </p:spPr>
        <p:txBody>
          <a:bodyPr lIns="64291" tIns="32146" rIns="64291" bIns="32146" anchor="ctr"/>
          <a:lstStyle/>
          <a:p>
            <a:pPr algn="ctr"/>
            <a:r>
              <a:rPr lang="en-US" sz="2400" b="1" dirty="0">
                <a:latin typeface="Arial Black" pitchFamily="34" charset="0"/>
              </a:rPr>
              <a:t>Green House Gases</a:t>
            </a:r>
          </a:p>
          <a:p>
            <a:pPr algn="ctr"/>
            <a:r>
              <a:rPr lang="en-US" sz="2400" b="1" dirty="0">
                <a:latin typeface="Arial Black" pitchFamily="34" charset="0"/>
              </a:rPr>
              <a:t>Emission</a:t>
            </a:r>
          </a:p>
        </p:txBody>
      </p:sp>
      <p:sp>
        <p:nvSpPr>
          <p:cNvPr id="6" name="Down Arrow Callout 4"/>
          <p:cNvSpPr>
            <a:spLocks noChangeArrowheads="1"/>
          </p:cNvSpPr>
          <p:nvPr/>
        </p:nvSpPr>
        <p:spPr bwMode="auto">
          <a:xfrm>
            <a:off x="2314835" y="2435566"/>
            <a:ext cx="4567722" cy="1166807"/>
          </a:xfrm>
          <a:prstGeom prst="downArrowCallout">
            <a:avLst>
              <a:gd name="adj1" fmla="val 25010"/>
              <a:gd name="adj2" fmla="val 24993"/>
              <a:gd name="adj3" fmla="val 25000"/>
              <a:gd name="adj4" fmla="val 64977"/>
            </a:avLst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noFill/>
            <a:round/>
            <a:headEnd/>
            <a:tailEnd type="oval" w="med" len="med"/>
          </a:ln>
        </p:spPr>
        <p:txBody>
          <a:bodyPr lIns="64291" tIns="32146" rIns="64291" bIns="32146" anchor="ctr"/>
          <a:lstStyle/>
          <a:p>
            <a:pPr algn="ctr"/>
            <a:r>
              <a:rPr lang="en-US" sz="2400" b="1" dirty="0">
                <a:latin typeface="Arial Black" pitchFamily="34" charset="0"/>
              </a:rPr>
              <a:t>Green House Effect</a:t>
            </a:r>
          </a:p>
        </p:txBody>
      </p:sp>
      <p:sp>
        <p:nvSpPr>
          <p:cNvPr id="7" name="Down Arrow Callout 5"/>
          <p:cNvSpPr>
            <a:spLocks noChangeArrowheads="1"/>
          </p:cNvSpPr>
          <p:nvPr/>
        </p:nvSpPr>
        <p:spPr bwMode="auto">
          <a:xfrm>
            <a:off x="2267745" y="3602372"/>
            <a:ext cx="4520632" cy="1166807"/>
          </a:xfrm>
          <a:prstGeom prst="downArrowCallout">
            <a:avLst>
              <a:gd name="adj1" fmla="val 24991"/>
              <a:gd name="adj2" fmla="val 25009"/>
              <a:gd name="adj3" fmla="val 25000"/>
              <a:gd name="adj4" fmla="val 64977"/>
            </a:avLst>
          </a:prstGeom>
          <a:gradFill flip="none"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noFill/>
            <a:round/>
            <a:headEnd/>
            <a:tailEnd type="oval" w="med" len="med"/>
          </a:ln>
        </p:spPr>
        <p:txBody>
          <a:bodyPr lIns="64291" tIns="32146" rIns="64291" bIns="32146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Global Warming</a:t>
            </a:r>
          </a:p>
        </p:txBody>
      </p:sp>
      <p:sp>
        <p:nvSpPr>
          <p:cNvPr id="8" name="Down Arrow Callout 6"/>
          <p:cNvSpPr>
            <a:spLocks noChangeArrowheads="1"/>
          </p:cNvSpPr>
          <p:nvPr/>
        </p:nvSpPr>
        <p:spPr bwMode="auto">
          <a:xfrm>
            <a:off x="2314834" y="4769179"/>
            <a:ext cx="4520632" cy="1166807"/>
          </a:xfrm>
          <a:prstGeom prst="downArrowCallout">
            <a:avLst>
              <a:gd name="adj1" fmla="val 24991"/>
              <a:gd name="adj2" fmla="val 25009"/>
              <a:gd name="adj3" fmla="val 25000"/>
              <a:gd name="adj4" fmla="val 64977"/>
            </a:avLst>
          </a:prstGeom>
          <a:gradFill flip="none" rotWithShape="1">
            <a:gsLst>
              <a:gs pos="0">
                <a:srgbClr val="43E6F7">
                  <a:shade val="30000"/>
                  <a:satMod val="115000"/>
                </a:srgbClr>
              </a:gs>
              <a:gs pos="50000">
                <a:srgbClr val="43E6F7">
                  <a:shade val="67500"/>
                  <a:satMod val="115000"/>
                </a:srgbClr>
              </a:gs>
              <a:gs pos="100000">
                <a:srgbClr val="43E6F7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noFill/>
            <a:round/>
            <a:headEnd/>
            <a:tailEnd type="oval" w="med" len="med"/>
          </a:ln>
        </p:spPr>
        <p:txBody>
          <a:bodyPr lIns="64291" tIns="32146" rIns="64291" bIns="32146" anchor="ctr"/>
          <a:lstStyle/>
          <a:p>
            <a:pPr algn="ctr"/>
            <a:r>
              <a:rPr lang="en-US" sz="2400" b="1" dirty="0">
                <a:latin typeface="Arial Black" pitchFamily="34" charset="0"/>
              </a:rPr>
              <a:t>Climate Change 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14834" y="5980863"/>
            <a:ext cx="4520632" cy="762912"/>
          </a:xfrm>
          <a:prstGeom prst="rect">
            <a:avLst/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algn="ctr">
            <a:noFill/>
            <a:round/>
            <a:headEnd/>
            <a:tailEnd type="oval" w="med" len="med"/>
          </a:ln>
        </p:spPr>
        <p:txBody>
          <a:bodyPr lIns="64291" tIns="32146" rIns="64291" bIns="32146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 Black" pitchFamily="34" charset="0"/>
              </a:rPr>
              <a:t>Disaster </a:t>
            </a:r>
            <a:r>
              <a:rPr lang="en-US" sz="2400" b="1" dirty="0" smtClean="0">
                <a:solidFill>
                  <a:schemeClr val="bg1"/>
                </a:solidFill>
                <a:latin typeface="Arial Black" pitchFamily="34" charset="0"/>
              </a:rPr>
              <a:t>Risks</a:t>
            </a:r>
            <a:endParaRPr lang="en-US" sz="24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573735"/>
            <a:ext cx="2210098" cy="164752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03379" y="4487066"/>
            <a:ext cx="1228279" cy="18002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6882557" y="1372833"/>
            <a:ext cx="1979192" cy="1351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Rectangle 11"/>
          <p:cNvSpPr>
            <a:spLocks/>
          </p:cNvSpPr>
          <p:nvPr/>
        </p:nvSpPr>
        <p:spPr bwMode="auto">
          <a:xfrm>
            <a:off x="7065615" y="3331783"/>
            <a:ext cx="1354538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5600">
                <a:solidFill>
                  <a:srgbClr val="DB191F"/>
                </a:solidFill>
              </a:rPr>
              <a:t>50°C</a:t>
            </a:r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7086600" y="5183443"/>
            <a:ext cx="2057400" cy="15205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512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media.viva.co.id/thumbs2/2013/01/17/188321_banjir-di-thamrin_663_38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2197" y="0"/>
            <a:ext cx="119027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njir Cawang5-tn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375" y="0"/>
            <a:ext cx="10973753" cy="7346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364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03_INDONESIA-_0831_0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54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4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304861" cy="68580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744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lightnin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 JCM Indonesi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JCM Indonesia</Template>
  <TotalTime>3035</TotalTime>
  <Words>1382</Words>
  <Application>Microsoft Office PowerPoint</Application>
  <PresentationFormat>On-screen Show (4:3)</PresentationFormat>
  <Paragraphs>200</Paragraphs>
  <Slides>31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Template JCM Indonesia</vt:lpstr>
      <vt:lpstr>Market Based Mechanism for Climate Change Mitigation in Indonesia</vt:lpstr>
      <vt:lpstr>PowerPoint Presentation</vt:lpstr>
      <vt:lpstr>Monthly global temperature data</vt:lpstr>
      <vt:lpstr>No question why we need to reduce the emission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happened in COP 21 Paris?</vt:lpstr>
      <vt:lpstr>Global problem need global commitment</vt:lpstr>
      <vt:lpstr>Indonesia and every country must contribute the emission reduction</vt:lpstr>
      <vt:lpstr>Global INDC aggregate </vt:lpstr>
      <vt:lpstr>Combatting climate change = money!</vt:lpstr>
      <vt:lpstr>We need market based mechanism for climate change financing mitigation </vt:lpstr>
      <vt:lpstr>So, we put a price on a carbon</vt:lpstr>
      <vt:lpstr>A ton is a ton!</vt:lpstr>
      <vt:lpstr>Market based mechanism instruments map</vt:lpstr>
      <vt:lpstr>Coverage of the global GHG emission</vt:lpstr>
      <vt:lpstr>Market based mechanism types</vt:lpstr>
      <vt:lpstr>To calculate the emission we use MRV</vt:lpstr>
      <vt:lpstr>How crediting work</vt:lpstr>
      <vt:lpstr>How cap and trade/ETS mechanism work</vt:lpstr>
      <vt:lpstr>What is carbon tax?</vt:lpstr>
      <vt:lpstr>Carbon market </vt:lpstr>
      <vt:lpstr>Carbon pricing instrument statistic </vt:lpstr>
      <vt:lpstr>List of countries implementing  carbon pricing instruments</vt:lpstr>
      <vt:lpstr>Current market based mechanisms in Indonesia</vt:lpstr>
      <vt:lpstr>Visit our website at jcm.ekon.go.id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ASUS</dc:creator>
  <cp:lastModifiedBy>ASUS</cp:lastModifiedBy>
  <cp:revision>141</cp:revision>
  <dcterms:created xsi:type="dcterms:W3CDTF">2016-04-10T01:52:25Z</dcterms:created>
  <dcterms:modified xsi:type="dcterms:W3CDTF">2016-05-11T01:14:42Z</dcterms:modified>
</cp:coreProperties>
</file>